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9144000" cx="16256000"/>
  <p:notesSz cx="6858000" cy="9144000"/>
  <p:embeddedFontLst>
    <p:embeddedFont>
      <p:font typeface="Poppins ExtraBold"/>
      <p:bold r:id="rId18"/>
      <p:boldItalic r:id="rId19"/>
    </p:embeddedFont>
    <p:embeddedFont>
      <p:font typeface="JetBrains Mon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etBrainsMono-regular.fntdata"/><Relationship Id="rId11" Type="http://schemas.openxmlformats.org/officeDocument/2006/relationships/slide" Target="slides/slide7.xml"/><Relationship Id="rId22" Type="http://schemas.openxmlformats.org/officeDocument/2006/relationships/font" Target="fonts/JetBrainsMono-italic.fntdata"/><Relationship Id="rId10" Type="http://schemas.openxmlformats.org/officeDocument/2006/relationships/slide" Target="slides/slide6.xml"/><Relationship Id="rId21" Type="http://schemas.openxmlformats.org/officeDocument/2006/relationships/font" Target="fonts/JetBrainsMon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JetBrainsMon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oppinsExtraBold-boldItalic.fntdata"/><Relationship Id="rId6" Type="http://schemas.openxmlformats.org/officeDocument/2006/relationships/slide" Target="slides/slide2.xml"/><Relationship Id="rId18" Type="http://schemas.openxmlformats.org/officeDocument/2006/relationships/font" Target="fonts/PoppinsExtra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c06b64ac3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3c06b64ac3a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c06b64ac3a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c06b64ac3a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3c06b64ac3a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c06b64ac3a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c06b64ac3a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3c06b64ac3a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c06b64ac3a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c06b64ac3a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3c06b64ac3a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c06b64ac3a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c06b64ac3a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3c06b64ac3a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c06b64ac3a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c06b64ac3a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3c06b64ac3a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c06b64ac3a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c06b64ac3a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3c06b64ac3a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c06b64ac3a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c06b64ac3a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3c06b64ac3a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c06b64ac3a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c06b64ac3a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3c06b64ac3a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c06b64ac3a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c06b64ac3a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3c06b64ac3a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c06b64ac3a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c06b64ac3a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3c06b64ac3a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c06b64ac3a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c06b64ac3a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c06b64ac3a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2032000" y="1496484"/>
            <a:ext cx="12192000" cy="3183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2032000" y="4802717"/>
            <a:ext cx="12192000" cy="220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www.tzero.com</a:t>
            </a:r>
            <a:endParaRPr/>
          </a:p>
        </p:txBody>
      </p:sp>
      <p:pic>
        <p:nvPicPr>
          <p:cNvPr descr="A green and black logo&#10;&#10;AI-generated content may be incorrect."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94994" y="100577"/>
            <a:ext cx="2740327" cy="94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 rot="5400000">
            <a:off x="5227108" y="-1675341"/>
            <a:ext cx="5801784" cy="140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 rot="5400000">
            <a:off x="9511242" y="2608792"/>
            <a:ext cx="7749117" cy="3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 rot="5400000">
            <a:off x="2399242" y="-794808"/>
            <a:ext cx="7749117" cy="103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green and black logo&#10;&#10;AI-generated content may be incorrect." id="28" name="Google Shape;2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94994" y="100577"/>
            <a:ext cx="2740327" cy="94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1109133" y="2279652"/>
            <a:ext cx="14020800" cy="38036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109133" y="6119285"/>
            <a:ext cx="14020800" cy="200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green and black logo&#10;&#10;AI-generated content may be incorrect." id="35" name="Google Shape;3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94994" y="100577"/>
            <a:ext cx="2740327" cy="94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1117600" y="2434167"/>
            <a:ext cx="690880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2" type="body"/>
          </p:nvPr>
        </p:nvSpPr>
        <p:spPr>
          <a:xfrm>
            <a:off x="8229600" y="2434167"/>
            <a:ext cx="690880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1119717" y="486834"/>
            <a:ext cx="14020800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1119718" y="2241551"/>
            <a:ext cx="6877049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b="1" sz="26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1119718" y="3340100"/>
            <a:ext cx="6877049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3" type="body"/>
          </p:nvPr>
        </p:nvSpPr>
        <p:spPr>
          <a:xfrm>
            <a:off x="8229600" y="2241551"/>
            <a:ext cx="6910917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b="1" sz="26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48" name="Google Shape;48;p6"/>
          <p:cNvSpPr txBox="1"/>
          <p:nvPr>
            <p:ph idx="4" type="body"/>
          </p:nvPr>
        </p:nvSpPr>
        <p:spPr>
          <a:xfrm>
            <a:off x="8229600" y="3340100"/>
            <a:ext cx="6910917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0" type="dt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1" type="ftr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idx="10" type="dt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1119718" y="609600"/>
            <a:ext cx="5242983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6910917" y="1316567"/>
            <a:ext cx="8229600" cy="6498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9554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indent="-465645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2pPr>
            <a:lvl3pPr indent="-4318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397954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4pPr>
            <a:lvl5pPr indent="-397954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5pPr>
            <a:lvl6pPr indent="-397954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indent="-397954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indent="-397954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indent="-397954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1119718" y="2743200"/>
            <a:ext cx="5242983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1119718" y="609600"/>
            <a:ext cx="5242983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/>
          <p:nvPr>
            <p:ph idx="2" type="pic"/>
          </p:nvPr>
        </p:nvSpPr>
        <p:spPr>
          <a:xfrm>
            <a:off x="6910917" y="1316567"/>
            <a:ext cx="8229600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119718" y="2743200"/>
            <a:ext cx="5242983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b="0" i="0" sz="5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65645" lvl="0" marL="457200" marR="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7954" lvl="2" marL="13716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5600" y="2220119"/>
            <a:ext cx="53848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2" name="Google Shape;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3" name="Google Shape;9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3760787" y="3553619"/>
            <a:ext cx="8734500" cy="23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F8FAF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When Banks Hold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7200" u="none" cap="none" strike="noStrike">
                <a:solidFill>
                  <a:srgbClr val="F8FAF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the Keys</a:t>
            </a:r>
            <a:endParaRPr sz="1900"/>
          </a:p>
        </p:txBody>
      </p:sp>
      <p:sp>
        <p:nvSpPr>
          <p:cNvPr id="95" name="Google Shape;95;p13"/>
          <p:cNvSpPr txBox="1"/>
          <p:nvPr/>
        </p:nvSpPr>
        <p:spPr>
          <a:xfrm>
            <a:off x="5543549" y="6631780"/>
            <a:ext cx="5168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94A3B8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Exploring Accountability Post-SAB 122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2" title="Screenshot 2026-02-23 at 7.57.55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3" title="Screenshot 2026-02-23 at 7.58.5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4" title="Screenshot 2026-02-23 at 8.02.3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3481952" y="2731560"/>
            <a:ext cx="966405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Tokenize</a:t>
            </a:r>
            <a:r>
              <a:rPr lang="en-US">
                <a:solidFill>
                  <a:schemeClr val="lt1"/>
                </a:solidFill>
              </a:rPr>
              <a:t> | Trade | Connect</a:t>
            </a:r>
            <a:endParaRPr/>
          </a:p>
        </p:txBody>
      </p:sp>
      <p:sp>
        <p:nvSpPr>
          <p:cNvPr id="167" name="Google Shape;167;p25"/>
          <p:cNvSpPr txBox="1"/>
          <p:nvPr/>
        </p:nvSpPr>
        <p:spPr>
          <a:xfrm>
            <a:off x="2984285" y="2061194"/>
            <a:ext cx="997574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Join the Network Defining the Tokenized Economy</a:t>
            </a:r>
            <a:endParaRPr/>
          </a:p>
        </p:txBody>
      </p:sp>
      <p:sp>
        <p:nvSpPr>
          <p:cNvPr id="168" name="Google Shape;168;p25"/>
          <p:cNvSpPr txBox="1"/>
          <p:nvPr/>
        </p:nvSpPr>
        <p:spPr>
          <a:xfrm>
            <a:off x="5222930" y="4523012"/>
            <a:ext cx="494395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SALES@TZERO.COM</a:t>
            </a:r>
            <a:endParaRPr/>
          </a:p>
        </p:txBody>
      </p:sp>
      <p:pic>
        <p:nvPicPr>
          <p:cNvPr id="169" name="Google Shape;169;p25" title="Screenshot 2026-02-23 at 8.10.25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6256000" cy="914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4" title="Screenshot 2026-02-23 at 7.39.54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175"/>
            <a:ext cx="16256000" cy="909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 title="Screenshot 2026-02-23 at 7.42.19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6256000" cy="914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 title="Screenshot 2026-02-23 at 7.44.04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6256000" cy="899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 title="Screenshot 2026-02-23 at 7.45.07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6256000" cy="914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 title="Screenshot 2026-02-23 at 7.51.0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6182502" cy="914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 title="Screenshot 2026-02-23 at 7.52.30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 title="Screenshot 2026-02-23 at 7.53.23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6194749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 title="Screenshot 2026-02-23 at 7.56.09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