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5" r:id="rId3"/>
    <p:sldId id="274" r:id="rId4"/>
    <p:sldId id="267" r:id="rId5"/>
    <p:sldId id="271" r:id="rId6"/>
    <p:sldId id="272" r:id="rId7"/>
    <p:sldId id="266" r:id="rId8"/>
    <p:sldId id="268" r:id="rId9"/>
    <p:sldId id="269" r:id="rId10"/>
    <p:sldId id="275" r:id="rId11"/>
    <p:sldId id="273" r:id="rId12"/>
    <p:sldId id="277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1" autoAdjust="0"/>
    <p:restoredTop sz="94660"/>
  </p:normalViewPr>
  <p:slideViewPr>
    <p:cSldViewPr>
      <p:cViewPr varScale="1">
        <p:scale>
          <a:sx n="74" d="100"/>
          <a:sy n="74" d="100"/>
        </p:scale>
        <p:origin x="54" y="64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t>2/25/2026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t>2/24/2026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 descr="An empty placeholder to add an image. Click on the placeholder and select the image that you wish to add.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Did you know your firm has a crypto trading platform?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Ramp and Dump Schemes to Executive Assassinations/Cyber Stalking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AB685-8DB5-7791-0BEF-40CBAA674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41365-F713-1E3E-AE19-46FC17C60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163" y="304800"/>
            <a:ext cx="9144000" cy="762000"/>
          </a:xfrm>
        </p:spPr>
        <p:txBody>
          <a:bodyPr anchor="b">
            <a:normAutofit/>
          </a:bodyPr>
          <a:lstStyle/>
          <a:p>
            <a:r>
              <a:rPr lang="en-US" dirty="0"/>
              <a:t>Executive Protection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4E992C-E9F2-87D4-52AA-08E497DA5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371600"/>
            <a:ext cx="8259328" cy="473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90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63222-E2D9-AA7A-66B8-E96BBF39F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73EEB-0926-3FD5-FDB1-E2C99396E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163" y="304800"/>
            <a:ext cx="9144000" cy="762000"/>
          </a:xfrm>
        </p:spPr>
        <p:txBody>
          <a:bodyPr anchor="b">
            <a:normAutofit/>
          </a:bodyPr>
          <a:lstStyle/>
          <a:p>
            <a:r>
              <a:rPr lang="en-US" dirty="0"/>
              <a:t>Executive Protection</a:t>
            </a:r>
            <a:endParaRPr dirty="0"/>
          </a:p>
        </p:txBody>
      </p:sp>
      <p:pic>
        <p:nvPicPr>
          <p:cNvPr id="5" name="Picture 4" descr="A person standing on the street&#10;&#10;AI-generated content may be incorrect.">
            <a:extLst>
              <a:ext uri="{FF2B5EF4-FFF2-40B4-BE49-F238E27FC236}">
                <a16:creationId xmlns:a16="http://schemas.microsoft.com/office/drawing/2014/main" id="{50B4A3FD-E722-7779-4FF2-3F2D83EC1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10162315" cy="470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9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EF0CD-3FEF-B443-56FC-ECE94DF58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1D05D-1924-D1E5-6249-946A0107B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4109" y="1295400"/>
            <a:ext cx="4957891" cy="762000"/>
          </a:xfrm>
        </p:spPr>
        <p:txBody>
          <a:bodyPr anchor="b">
            <a:normAutofit/>
          </a:bodyPr>
          <a:lstStyle/>
          <a:p>
            <a:r>
              <a:rPr lang="en-US" dirty="0"/>
              <a:t>Executive Protection</a:t>
            </a:r>
            <a:endParaRPr dirty="0"/>
          </a:p>
        </p:txBody>
      </p:sp>
      <p:pic>
        <p:nvPicPr>
          <p:cNvPr id="3074" name="Picture 2" descr="State worker allegedly threatened to shoot ICE agents in Saratoga">
            <a:extLst>
              <a:ext uri="{FF2B5EF4-FFF2-40B4-BE49-F238E27FC236}">
                <a16:creationId xmlns:a16="http://schemas.microsoft.com/office/drawing/2014/main" id="{652B3508-518F-9DC2-A070-F81D66E27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5" b="10125"/>
          <a:stretch>
            <a:fillRect/>
          </a:stretch>
        </p:blipFill>
        <p:spPr bwMode="auto">
          <a:xfrm>
            <a:off x="760412" y="762000"/>
            <a:ext cx="6400800" cy="53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079" name="Text Placeholder 3">
            <a:extLst>
              <a:ext uri="{FF2B5EF4-FFF2-40B4-BE49-F238E27FC236}">
                <a16:creationId xmlns:a16="http://schemas.microsoft.com/office/drawing/2014/main" id="{66AF9546-786E-D839-A62E-7D6E99F40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5331" y="2133600"/>
            <a:ext cx="3124161" cy="1828800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Shane Daley</a:t>
            </a:r>
          </a:p>
        </p:txBody>
      </p:sp>
    </p:spTree>
    <p:extLst>
      <p:ext uri="{BB962C8B-B14F-4D97-AF65-F5344CB8AC3E}">
        <p14:creationId xmlns:p14="http://schemas.microsoft.com/office/powerpoint/2010/main" val="1424393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FBF7B-D91F-82D4-3736-1AE9342A9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03509-F48D-BA98-A340-F2F11EC0F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163" y="304800"/>
            <a:ext cx="9144000" cy="762000"/>
          </a:xfrm>
        </p:spPr>
        <p:txBody>
          <a:bodyPr anchor="b">
            <a:normAutofit/>
          </a:bodyPr>
          <a:lstStyle/>
          <a:p>
            <a:r>
              <a:rPr lang="en-US" dirty="0"/>
              <a:t>Executive Protection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2EB5E-5BE1-B4FE-D3BA-418E01028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598" y="1243571"/>
            <a:ext cx="9516803" cy="530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50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997952" y="1219200"/>
            <a:ext cx="3127248" cy="2209800"/>
          </a:xfrm>
        </p:spPr>
        <p:txBody>
          <a:bodyPr anchor="b">
            <a:normAutofit/>
          </a:bodyPr>
          <a:lstStyle/>
          <a:p>
            <a:r>
              <a:rPr lang="en-US" dirty="0"/>
              <a:t>FBI PSA </a:t>
            </a:r>
            <a:br>
              <a:rPr lang="en-US" dirty="0"/>
            </a:br>
            <a:r>
              <a:rPr lang="en-US" dirty="0"/>
              <a:t>I-070325-PSA 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63D494-9156-B2EC-88F3-BB5A57A97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51" y="1140714"/>
            <a:ext cx="6400800" cy="4576571"/>
          </a:xfrm>
          <a:prstGeom prst="rect">
            <a:avLst/>
          </a:prstGeom>
          <a:noFill/>
        </p:spPr>
      </p:pic>
      <p:sp>
        <p:nvSpPr>
          <p:cNvPr id="14" name="Content Placeholder 13"/>
          <p:cNvSpPr>
            <a:spLocks noGrp="1"/>
          </p:cNvSpPr>
          <p:nvPr>
            <p:ph type="body" sz="half" idx="2"/>
          </p:nvPr>
        </p:nvSpPr>
        <p:spPr>
          <a:xfrm>
            <a:off x="7997952" y="3881558"/>
            <a:ext cx="3127248" cy="1828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Investment Clubs</a:t>
            </a:r>
          </a:p>
          <a:p>
            <a:pPr>
              <a:spcAft>
                <a:spcPts val="600"/>
              </a:spcAft>
            </a:pPr>
            <a:r>
              <a:rPr lang="en-US" dirty="0"/>
              <a:t>Crypto</a:t>
            </a:r>
          </a:p>
          <a:p>
            <a:pPr>
              <a:spcAft>
                <a:spcPts val="600"/>
              </a:spcAft>
            </a:pPr>
            <a:r>
              <a:rPr lang="en-US" dirty="0"/>
              <a:t>Social Media</a:t>
            </a:r>
          </a:p>
        </p:txBody>
      </p:sp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7BAF3-D613-01A7-F6A7-8953C83CC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1F6F6CE6-5D0C-2D49-EF67-DB2E1B9B6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7952" y="1219200"/>
            <a:ext cx="3127248" cy="2209800"/>
          </a:xfrm>
        </p:spPr>
        <p:txBody>
          <a:bodyPr anchor="b">
            <a:normAutofit/>
          </a:bodyPr>
          <a:lstStyle/>
          <a:p>
            <a:r>
              <a:rPr lang="en-US" dirty="0"/>
              <a:t>FBI PSA </a:t>
            </a:r>
            <a:br>
              <a:rPr lang="en-US" dirty="0"/>
            </a:br>
            <a:r>
              <a:rPr lang="en-US" dirty="0"/>
              <a:t>I-070325-PSA </a:t>
            </a:r>
            <a:endParaRPr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14A19A3-47B9-D610-090F-EB7144B18A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97952" y="3881558"/>
            <a:ext cx="3127248" cy="1828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Investment Clubs</a:t>
            </a:r>
          </a:p>
          <a:p>
            <a:pPr>
              <a:spcAft>
                <a:spcPts val="600"/>
              </a:spcAft>
            </a:pPr>
            <a:r>
              <a:rPr lang="en-US" dirty="0"/>
              <a:t>Crypto</a:t>
            </a:r>
          </a:p>
          <a:p>
            <a:pPr>
              <a:spcAft>
                <a:spcPts val="600"/>
              </a:spcAft>
            </a:pPr>
            <a:r>
              <a:rPr lang="en-US" dirty="0"/>
              <a:t>Social Media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3E65C8-17D6-D013-7BF6-56487E9E5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63" y="1828800"/>
            <a:ext cx="6650829" cy="289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3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10744200" cy="609600"/>
          </a:xfrm>
        </p:spPr>
        <p:txBody>
          <a:bodyPr anchor="b">
            <a:normAutofit/>
          </a:bodyPr>
          <a:lstStyle/>
          <a:p>
            <a:r>
              <a:rPr lang="en-US" dirty="0"/>
              <a:t>Scheme starts with Social Media</a:t>
            </a:r>
            <a:endParaRPr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428EBA28-5D24-F710-38FD-B65282732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0" b="53729"/>
          <a:stretch>
            <a:fillRect/>
          </a:stretch>
        </p:blipFill>
        <p:spPr bwMode="auto">
          <a:xfrm>
            <a:off x="457200" y="990600"/>
            <a:ext cx="6400800" cy="5334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0A05F10-251B-97B2-1A8B-6CE0CD6C4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924576"/>
            <a:ext cx="2514600" cy="540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261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83497-727B-1D43-69CB-19A356AFC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231A7-D5BE-F3DC-C1B7-A294C1114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10744200" cy="609600"/>
          </a:xfrm>
        </p:spPr>
        <p:txBody>
          <a:bodyPr anchor="b">
            <a:normAutofit/>
          </a:bodyPr>
          <a:lstStyle/>
          <a:p>
            <a:r>
              <a:rPr lang="en-US" dirty="0"/>
              <a:t>Or Official Websites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071F7A-526C-2340-59E0-CE2D4054F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56" y="1143000"/>
            <a:ext cx="11117888" cy="536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18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44F8B-6777-21CF-0E8F-5851D170B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D522B-2D6D-1920-5772-8DCCDD113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04800"/>
            <a:ext cx="9144000" cy="574450"/>
          </a:xfrm>
        </p:spPr>
        <p:txBody>
          <a:bodyPr/>
          <a:lstStyle/>
          <a:p>
            <a:r>
              <a:rPr lang="en-US" dirty="0"/>
              <a:t>Impersonation of Your Employees</a:t>
            </a:r>
            <a:endParaRPr dirty="0"/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E0A0D6EF-FE3B-638B-DAFB-AAEB8EEDD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11" y="868859"/>
            <a:ext cx="3208578" cy="61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F6BBDF39-65F9-1ED0-F700-BEC516C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68859"/>
            <a:ext cx="3429000" cy="674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1BBF08C7-8561-5148-CB8B-D588214EA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36388"/>
            <a:ext cx="3429000" cy="674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163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9144000" cy="574450"/>
          </a:xfrm>
        </p:spPr>
        <p:txBody>
          <a:bodyPr/>
          <a:lstStyle/>
          <a:p>
            <a:r>
              <a:rPr lang="en-US" dirty="0"/>
              <a:t>Enticements to keep investing</a:t>
            </a:r>
            <a:endParaRPr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533F9D00-745F-9ADC-D3AC-B52B7CE89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836" y="1577109"/>
            <a:ext cx="4204744" cy="501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39A2827-5234-444C-DF17-56FBE5A68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77109"/>
            <a:ext cx="2775961" cy="493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190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60437-7137-F3D6-0AC1-64DBDC051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95DD6-0B6D-779D-0222-4B04ED751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533400"/>
            <a:ext cx="9684143" cy="609600"/>
          </a:xfrm>
        </p:spPr>
        <p:txBody>
          <a:bodyPr anchor="b">
            <a:normAutofit/>
          </a:bodyPr>
          <a:lstStyle/>
          <a:p>
            <a:r>
              <a:rPr lang="en-US" dirty="0"/>
              <a:t>On-line Trading Platform with Security</a:t>
            </a:r>
            <a:endParaRPr dirty="0"/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E002740-9F95-D6F5-426E-D76D09FDD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835" y="1371600"/>
            <a:ext cx="8769743" cy="510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18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68872-F26F-7983-193B-90A4283BF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C85B2-8984-CFDA-5D0E-5D3828AB2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163" y="304800"/>
            <a:ext cx="9144000" cy="762000"/>
          </a:xfrm>
        </p:spPr>
        <p:txBody>
          <a:bodyPr anchor="b">
            <a:normAutofit/>
          </a:bodyPr>
          <a:lstStyle/>
          <a:p>
            <a:r>
              <a:rPr lang="en-US" dirty="0"/>
              <a:t>Online Trading Platform</a:t>
            </a:r>
            <a:endParaRPr dirty="0"/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8796CA01-6C6E-AE31-EC64-B02F8F86A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55019"/>
            <a:ext cx="40767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5FDB88CC-7401-DD4E-B19A-DF017021A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507"/>
            <a:ext cx="5522110" cy="682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504702"/>
      </p:ext>
    </p:extLst>
  </p:cSld>
  <p:clrMapOvr>
    <a:masterClrMapping/>
  </p:clrMapOvr>
</p:sld>
</file>

<file path=ppt/theme/theme1.xml><?xml version="1.0" encoding="utf-8"?>
<a:theme xmlns:a="http://schemas.openxmlformats.org/drawingml/2006/main" name="Tech Computer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901026.potx" id="{FD85E87A-7813-4F67-9E59-69B5487A1910}" vid="{BDF94C36-3ACF-4CF1-939F-F4211E6D666F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technology circuit board design presentation (widescreen)</Template>
  <TotalTime>3126</TotalTime>
  <Words>73</Words>
  <Application>Microsoft Office PowerPoint</Application>
  <PresentationFormat>Widescreen</PresentationFormat>
  <Paragraphs>24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Candara</vt:lpstr>
      <vt:lpstr>Consolas</vt:lpstr>
      <vt:lpstr>Tech Computer 16x9</vt:lpstr>
      <vt:lpstr>Did you know your firm has a crypto trading platform?</vt:lpstr>
      <vt:lpstr>FBI PSA  I-070325-PSA </vt:lpstr>
      <vt:lpstr>FBI PSA  I-070325-PSA </vt:lpstr>
      <vt:lpstr>Scheme starts with Social Media</vt:lpstr>
      <vt:lpstr>Or Official Websites</vt:lpstr>
      <vt:lpstr>Impersonation of Your Employees</vt:lpstr>
      <vt:lpstr>Enticements to keep investing</vt:lpstr>
      <vt:lpstr>On-line Trading Platform with Security</vt:lpstr>
      <vt:lpstr>Online Trading Platform</vt:lpstr>
      <vt:lpstr>Executive Protection</vt:lpstr>
      <vt:lpstr>Executive Protection</vt:lpstr>
      <vt:lpstr>Executive Protection</vt:lpstr>
      <vt:lpstr>Executive Protection</vt:lpstr>
    </vt:vector>
  </TitlesOfParts>
  <Company>Jennison Associates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 H. Pak</dc:creator>
  <cp:lastModifiedBy>Paul H. Pak</cp:lastModifiedBy>
  <cp:revision>6</cp:revision>
  <dcterms:created xsi:type="dcterms:W3CDTF">2025-09-08T14:50:54Z</dcterms:created>
  <dcterms:modified xsi:type="dcterms:W3CDTF">2026-02-25T13:21:55Z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MSIP_Label_53d015ac-6d3b-4ac1-b2e6-8f6a67994385_Enabled">
    <vt:lpwstr>true</vt:lpwstr>
  </property>
  <property fmtid="{D5CDD505-2E9C-101B-9397-08002B2CF9AE}" pid="9" name="MSIP_Label_53d015ac-6d3b-4ac1-b2e6-8f6a67994385_SetDate">
    <vt:lpwstr>2025-09-08T15:34:42Z</vt:lpwstr>
  </property>
  <property fmtid="{D5CDD505-2E9C-101B-9397-08002B2CF9AE}" pid="10" name="MSIP_Label_53d015ac-6d3b-4ac1-b2e6-8f6a67994385_Method">
    <vt:lpwstr>Standard</vt:lpwstr>
  </property>
  <property fmtid="{D5CDD505-2E9C-101B-9397-08002B2CF9AE}" pid="11" name="MSIP_Label_53d015ac-6d3b-4ac1-b2e6-8f6a67994385_Name">
    <vt:lpwstr>Confidential</vt:lpwstr>
  </property>
  <property fmtid="{D5CDD505-2E9C-101B-9397-08002B2CF9AE}" pid="12" name="MSIP_Label_53d015ac-6d3b-4ac1-b2e6-8f6a67994385_SiteId">
    <vt:lpwstr>2c939d58-7d4a-4e36-8ec5-6294963ecd06</vt:lpwstr>
  </property>
  <property fmtid="{D5CDD505-2E9C-101B-9397-08002B2CF9AE}" pid="13" name="MSIP_Label_53d015ac-6d3b-4ac1-b2e6-8f6a67994385_ActionId">
    <vt:lpwstr>07dc7597-2155-4178-92ec-c9a5a7ad046c</vt:lpwstr>
  </property>
  <property fmtid="{D5CDD505-2E9C-101B-9397-08002B2CF9AE}" pid="14" name="MSIP_Label_53d015ac-6d3b-4ac1-b2e6-8f6a67994385_ContentBits">
    <vt:lpwstr>0</vt:lpwstr>
  </property>
  <property fmtid="{D5CDD505-2E9C-101B-9397-08002B2CF9AE}" pid="15" name="MSIP_Label_53d015ac-6d3b-4ac1-b2e6-8f6a67994385_Tag">
    <vt:lpwstr>10, 3, 0, 1</vt:lpwstr>
  </property>
</Properties>
</file>