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97" r:id="rId5"/>
    <p:sldId id="339" r:id="rId6"/>
    <p:sldId id="286" r:id="rId7"/>
    <p:sldId id="309" r:id="rId8"/>
    <p:sldId id="308" r:id="rId9"/>
    <p:sldId id="337" r:id="rId10"/>
    <p:sldId id="338" r:id="rId11"/>
    <p:sldId id="29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inal" id="{FBECF6F3-FA57-4379-AA93-51D7A8ABF4EF}">
          <p14:sldIdLst>
            <p14:sldId id="297"/>
            <p14:sldId id="339"/>
            <p14:sldId id="286"/>
            <p14:sldId id="309"/>
            <p14:sldId id="308"/>
            <p14:sldId id="337"/>
            <p14:sldId id="338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8113BB-6475-5E30-30A2-46C47CB73A3D}" name="Lacy, Gharun S" initials="LG" userId="S::lacygs@state.gov::ad80b2d9-e80b-423f-a674-004b6ac3e6fb" providerId="AD"/>
  <p188:author id="{070800EF-5511-5932-0F4F-19CB5F829D12}" name="Gettinger, Fiona A" initials="GF" userId="S::gettingerfa@state.gov::fc3c7507-92bf-4f26-b420-9768ee55687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2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826085-40CB-6AF8-0C91-960E4967B7A0}" v="4" dt="2026-02-23T15:30:14.080"/>
    <p1510:client id="{CA1ADEE1-3424-82B2-57AD-E1AEC9AD6B6D}" v="103" dt="2026-02-23T14:21:17.240"/>
    <p1510:client id="{D66E9D63-4240-0288-E59E-E6BD451E7433}" v="74" dt="2026-02-23T15:15:04.545"/>
    <p1510:client id="{DA74F339-2D25-4821-B116-6D516A14C138}" v="153" dt="2026-02-23T15:20:14.180"/>
    <p1510:client id="{ED5DC6E1-3002-47E0-22C6-D0BA689E5747}" v="2" dt="2026-02-23T15:20:37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8726" autoAdjust="0"/>
  </p:normalViewPr>
  <p:slideViewPr>
    <p:cSldViewPr snapToGrid="0">
      <p:cViewPr varScale="1">
        <p:scale>
          <a:sx n="42" d="100"/>
          <a:sy n="42" d="100"/>
        </p:scale>
        <p:origin x="170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683BD-90FB-4EFE-9745-5FB1923AC4AC}" type="datetimeFigureOut">
              <a:t>2/23/2026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24B06-6F27-4EBD-972C-59FB893706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0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1AC5F-C46C-B640-915C-D03AE0FB7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0895BB-9AE2-EEA3-CEC8-9C80190D48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01A92F-C2A7-D566-A6A5-A33BD21BF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 a known hub for the direction of geopolitics, sanctions, and trade, the Department is an attractive target for advanced nation-state threat actors motivated more by a desire for information than by greed, and as public-facing representatives of the U.S. overseas, our staff and buildings don’t have the benefit of anonymity. Among U.S. agencies, the information we protect is uniquely valuable to many top-tier threat actors, in a network that is uniquely exposed on a global scale, which means we’ve seen some get very creative.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4FCDB-0F5E-557D-CDA4-7B7894D3C9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0EF75-85A6-4955-B017-C4AAC85F47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3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Both Chinese and Russian actors consistently exploit the same entry point:</a:t>
            </a:r>
            <a:br>
              <a:rPr lang="en-US">
                <a:cs typeface="+mn-lt"/>
              </a:rPr>
            </a:br>
            <a:r>
              <a:rPr lang="en-US"/>
              <a:t> </a:t>
            </a:r>
            <a:r>
              <a:rPr lang="en-US" b="1"/>
              <a:t>identity.</a:t>
            </a:r>
            <a:endParaRPr lang="en-US"/>
          </a:p>
          <a:p>
            <a:r>
              <a:rPr lang="en-US"/>
              <a:t>Example: Cloud Account Compromise</a:t>
            </a:r>
          </a:p>
          <a:p>
            <a:r>
              <a:rPr lang="en-US"/>
              <a:t>Threat actors have targeted: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Financial executives at major banks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U.S. diplomats and senior civil servants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Using: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OAuth abuse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MFA fatigue attacks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Credential reuse across personal and professional accounts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These campaigns often </a:t>
            </a:r>
            <a:r>
              <a:rPr lang="en-US" b="1"/>
              <a:t>cross sectors</a:t>
            </a:r>
            <a:r>
              <a:rPr lang="en-US"/>
              <a:t>: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Diplomatic email compromise reveals sanctions discussions or regulatory intent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Financial email compromise enables market manipulation, wire fraud, or access to sensitive M&amp;A intelligence</a:t>
            </a:r>
            <a:endParaRPr lang="en-US">
              <a:ea typeface="Calibri"/>
              <a:cs typeface="Calibri"/>
            </a:endParaRPr>
          </a:p>
          <a:p>
            <a:r>
              <a:rPr lang="en-US" b="1"/>
              <a:t>What Financial Leaders Can Learn from Diplomacy: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Treat executive identity as a </a:t>
            </a:r>
            <a:r>
              <a:rPr lang="en-US" b="1"/>
              <a:t>national security-grade asset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Assume senior leaders are intelligence targets, not just phishing victims</a:t>
            </a:r>
            <a:endParaRPr lang="en-US">
              <a:ea typeface="Calibri"/>
              <a:cs typeface="Calibri"/>
            </a:endParaRPr>
          </a:p>
          <a:p>
            <a:r>
              <a:rPr lang="en-US" b="1"/>
              <a:t>What Government Leaders Can Learn from Finance: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Banks’ mature fraud analytics and anomaly detection offer a model for spotting subtle account misuse before data exfiltration becomes obvious.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24B06-6F27-4EBD-972C-59FB8937065B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5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U.S. financial institutions and U.S. government agencies are strategic intelligence targets—not just cybercrime victims.</a:t>
            </a:r>
            <a:endParaRPr lang="en-US"/>
          </a:p>
          <a:p>
            <a:r>
              <a:rPr lang="en-US"/>
              <a:t>Chinese Threat Actors: Long-Term Access and Strategic Insight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Chinese state-sponsored groups—such as </a:t>
            </a:r>
            <a:r>
              <a:rPr lang="en-US" b="1"/>
              <a:t>APT10 (Stone Panda)</a:t>
            </a:r>
            <a:r>
              <a:rPr lang="en-US"/>
              <a:t> and </a:t>
            </a:r>
            <a:r>
              <a:rPr lang="en-US" b="1"/>
              <a:t>APT41</a:t>
            </a:r>
            <a:r>
              <a:rPr lang="en-US"/>
              <a:t>—have repeatedly targeted: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U.S. banks and financial service providers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Cloud service providers and managed service providers (MSPs)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Federal agencies, including Treasury, Commerce, and State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In many cases, the same campaigns moved </a:t>
            </a:r>
            <a:r>
              <a:rPr lang="en-US" b="1"/>
              <a:t>back and forth</a:t>
            </a:r>
            <a:r>
              <a:rPr lang="en-US"/>
              <a:t> between sectors.</a:t>
            </a:r>
            <a:endParaRPr lang="en-US">
              <a:ea typeface="Calibri"/>
              <a:cs typeface="Calibri"/>
            </a:endParaRPr>
          </a:p>
          <a:p>
            <a:r>
              <a:rPr lang="en-US" b="1"/>
              <a:t>Example:</a:t>
            </a:r>
            <a:br>
              <a:rPr lang="en-US" b="1">
                <a:cs typeface="+mn-lt"/>
              </a:rPr>
            </a:br>
            <a:r>
              <a:rPr lang="en-US" b="1"/>
              <a:t> APT10’s global MSP campaign compromised IT providers serving both financial firms and U.S. government agencies</a:t>
            </a:r>
            <a:r>
              <a:rPr lang="en-US"/>
              <a:t>, allowing China to quietly harvest: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Financial transaction data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Regulatory communications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Trade and sanctions-related intelligence</a:t>
            </a:r>
            <a:endParaRPr lang="en-US">
              <a:ea typeface="Calibri"/>
              <a:cs typeface="Calibri"/>
            </a:endParaRPr>
          </a:p>
          <a:p>
            <a:r>
              <a:rPr lang="en-US" b="1"/>
              <a:t>Lesson:</a:t>
            </a:r>
            <a:br>
              <a:rPr lang="en-US" b="1">
                <a:cs typeface="+mn-lt"/>
              </a:rPr>
            </a:br>
            <a:r>
              <a:rPr lang="en-US" b="1"/>
              <a:t> Financial institutions learned how supply-chain compromise</a:t>
            </a:r>
            <a:r>
              <a:rPr lang="en-US"/>
              <a:t> can bypass perimeter defenses.</a:t>
            </a:r>
            <a:br>
              <a:rPr lang="en-US">
                <a:cs typeface="+mn-lt"/>
              </a:rPr>
            </a:br>
            <a:r>
              <a:rPr lang="en-US"/>
              <a:t> Government agencies learned—sometimes later—how deeply third-party risk must be operationalized, not just documented in compliance frameworks.</a:t>
            </a:r>
            <a:endParaRPr lang="en-US">
              <a:ea typeface="Calibri"/>
              <a:cs typeface="Calibri"/>
            </a:endParaRPr>
          </a:p>
          <a:p>
            <a:br>
              <a:rPr lang="en-US">
                <a:ea typeface="Calibri"/>
                <a:cs typeface="+mn-lt"/>
              </a:rPr>
            </a:br>
            <a:r>
              <a:rPr lang="en-US"/>
              <a:t>Russian operations tend to emphasize </a:t>
            </a:r>
            <a:r>
              <a:rPr lang="en-US" b="1"/>
              <a:t>speed, disruption, and leverage</a:t>
            </a:r>
            <a:r>
              <a:rPr lang="en-US"/>
              <a:t>, alongside espionage.</a:t>
            </a:r>
            <a:endParaRPr lang="en-US">
              <a:ea typeface="Calibri"/>
              <a:cs typeface="+mn-lt"/>
            </a:endParaRPr>
          </a:p>
          <a:p>
            <a:r>
              <a:rPr lang="en-US"/>
              <a:t>Case Study: SolarWinds and Follow-On Activity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The </a:t>
            </a:r>
            <a:r>
              <a:rPr lang="en-US" b="1"/>
              <a:t>SolarWinds compromise</a:t>
            </a:r>
            <a:r>
              <a:rPr lang="en-US"/>
              <a:t> is often framed as a government breach—but that’s incomplete.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The same Russian actors (commonly attributed to </a:t>
            </a:r>
            <a:r>
              <a:rPr lang="en-US" b="1"/>
              <a:t>SVR / APT29</a:t>
            </a:r>
            <a:r>
              <a:rPr lang="en-US"/>
              <a:t>) gained access to: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Federal agencies (Treasury, DHS, State)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Financial services firms using the same Orion infrastructure</a:t>
            </a:r>
            <a:endParaRPr lang="en-US">
              <a:ea typeface="Calibri"/>
              <a:cs typeface="Calibri"/>
            </a:endParaRPr>
          </a:p>
          <a:p>
            <a:br>
              <a:rPr lang="en-US">
                <a:cs typeface="+mn-lt"/>
              </a:rPr>
            </a:br>
            <a:r>
              <a:rPr lang="en-US"/>
              <a:t>What mattered wasn’t just the malware—it was </a:t>
            </a:r>
            <a:r>
              <a:rPr lang="en-US" b="1"/>
              <a:t>what the attackers learned</a:t>
            </a:r>
            <a:r>
              <a:rPr lang="en-US"/>
              <a:t>: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How financial institutions detect anomalous activity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How incident response teams coordinate internally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Which controls slowed them down—and which didn’t</a:t>
            </a:r>
            <a:endParaRPr lang="en-US">
              <a:ea typeface="Calibri"/>
              <a:cs typeface="Calibri"/>
            </a:endParaRPr>
          </a:p>
          <a:p>
            <a:br>
              <a:rPr lang="en-US" b="1">
                <a:cs typeface="+mn-lt"/>
              </a:rPr>
            </a:br>
            <a:r>
              <a:rPr lang="en-US" b="1"/>
              <a:t>Lesson for Financial CISOs:</a:t>
            </a:r>
            <a:br>
              <a:rPr lang="en-US" b="1">
                <a:cs typeface="+mn-lt"/>
              </a:rPr>
            </a:br>
            <a:r>
              <a:rPr lang="en-US" b="1"/>
              <a:t> </a:t>
            </a:r>
            <a:r>
              <a:rPr lang="en-US"/>
              <a:t>Government agencies’ experience highlighted the importance of: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Centralized logging across cloud and on-prem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Rapid inter-organizational coordination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Executive-level decision-making under intelligence uncertainty</a:t>
            </a:r>
            <a:endParaRPr lang="en-US">
              <a:ea typeface="Calibri"/>
              <a:cs typeface="Calibri"/>
            </a:endParaRPr>
          </a:p>
          <a:p>
            <a:r>
              <a:rPr lang="en-US" b="1"/>
              <a:t>Lesson for Government Leaders:</a:t>
            </a:r>
            <a:br>
              <a:rPr lang="en-US" b="1">
                <a:cs typeface="+mn-lt"/>
              </a:rPr>
            </a:br>
            <a:r>
              <a:rPr lang="en-US" b="1"/>
              <a:t> </a:t>
            </a:r>
            <a:r>
              <a:rPr lang="en-US"/>
              <a:t>Financial institutions often moved faster in containment because they were already practiced in fraud response, outage recovery, and customer impact mitigation—skills government incident response can still improve.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24B06-6F27-4EBD-972C-59FB8937065B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73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>
                <a:cs typeface="+mn-lt"/>
              </a:rPr>
            </a:br>
            <a:r>
              <a:rPr lang="en-US"/>
              <a:t> We investigate </a:t>
            </a:r>
            <a:r>
              <a:rPr lang="en-US" i="1"/>
              <a:t>what happened</a:t>
            </a:r>
            <a:r>
              <a:rPr lang="en-US"/>
              <a:t>, but not always </a:t>
            </a:r>
            <a:r>
              <a:rPr lang="en-US" i="1"/>
              <a:t>why it happened</a:t>
            </a:r>
            <a:r>
              <a:rPr lang="en-US"/>
              <a:t>.</a:t>
            </a:r>
          </a:p>
          <a:p>
            <a:r>
              <a:rPr lang="en-US"/>
              <a:t>In diplomatic counterintelligence, we ask: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What intelligence was the adversary seeking?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How does this access align with geopolitical objectives?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What future actions does this enable?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Applying that lens to financial incidents changes outcomes.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Example: Russian Targeting of Payment Systems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Russian-linked actors have probed: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U.S. payment processors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Clearing and settlement infrastructure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Financial regulators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Not always to steal money—but to understand </a:t>
            </a:r>
            <a:r>
              <a:rPr lang="en-US" b="1"/>
              <a:t>systemic fragility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r>
              <a:rPr lang="en-US" b="1"/>
              <a:t>Lesson:</a:t>
            </a:r>
            <a:br>
              <a:rPr lang="en-US" b="1">
                <a:cs typeface="+mn-lt"/>
              </a:rPr>
            </a:br>
            <a:r>
              <a:rPr lang="en-US" b="1"/>
              <a:t> Financial CISOs benefit from adopting counterintelligence frameworks that: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Prioritize adversary intent over volume of alerts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Align cyber findings with geopolitical and economic signals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At the same time, government agencies can learn from how financial institutions: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Conduct parallel investigations across fraud, cyber, legal, and compliance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Make rapid, risk-based decisions without perfect attribution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24B06-6F27-4EBD-972C-59FB8937065B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8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The Hard Truth</a:t>
            </a:r>
          </a:p>
          <a:p>
            <a:pPr marL="628650" lvl="1" indent="-171450">
              <a:buFont typeface="Arial"/>
              <a:buChar char="•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Most organizations do not fail because they lack tools. They fail because lack of discipline in process creates unclear authority.</a:t>
            </a:r>
          </a:p>
          <a:p>
            <a:pPr marL="628650" lvl="1" indent="-171450">
              <a:buFont typeface="Arial"/>
              <a:buChar char="•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When speed outruns governance, risk compounds.</a:t>
            </a: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Closing Frame</a:t>
            </a:r>
          </a:p>
          <a:p>
            <a:pPr marL="628650" lvl="1" indent="-171450">
              <a:buFont typeface="Arial"/>
              <a:buChar char="•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In aggressive environments, breach is inevitable. You will be targeted.</a:t>
            </a:r>
          </a:p>
          <a:p>
            <a:pPr marL="628650" lvl="1" indent="-171450">
              <a:buFont typeface="Arial"/>
              <a:buChar char="•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The question is whether you can operate credibly while compromised.</a:t>
            </a:r>
          </a:p>
          <a:p>
            <a:pPr marL="628650" lvl="1" indent="-171450">
              <a:buFont typeface="Arial"/>
              <a:buChar char="•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Resilience is not the absence of breach.</a:t>
            </a:r>
          </a:p>
          <a:p>
            <a:pPr marL="628650" lvl="1" indent="-171450">
              <a:buFont typeface="Arial"/>
              <a:buChar char="•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It is the preservation of composure, confidence and trust during it.</a:t>
            </a:r>
            <a:endParaRPr lang="en-US">
              <a:solidFill>
                <a:srgbClr val="222222"/>
              </a:solidFill>
              <a:highlight>
                <a:srgbClr val="FFFFFF"/>
              </a:highlight>
              <a:ea typeface="Calibri"/>
              <a:cs typeface="Calibri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>
              <a:buAutoNum type="arabicPeriod"/>
            </a:pPr>
            <a:endParaRPr lang="en-US"/>
          </a:p>
          <a:p>
            <a:pPr marL="285750" indent="-285750">
              <a:buAutoNum type="arabicPeriod"/>
            </a:pPr>
            <a:r>
              <a:rPr lang="en-US"/>
              <a:t>Stop Treating Sector Boundaries as Security Boundaries</a:t>
            </a:r>
            <a:br>
              <a:rPr lang="en-US">
                <a:cs typeface="+mn-lt"/>
              </a:rPr>
            </a:br>
            <a:r>
              <a:rPr lang="en-US"/>
              <a:t> Adversaries don’t respect them. Neither should our threat models.</a:t>
            </a:r>
            <a:endParaRPr lang="en-US">
              <a:ea typeface="Calibri"/>
              <a:cs typeface="Calibri"/>
            </a:endParaRPr>
          </a:p>
          <a:p>
            <a:pPr marL="285750" indent="-285750">
              <a:buAutoNum type="arabicPeriod"/>
            </a:pPr>
            <a:r>
              <a:rPr lang="en-US"/>
              <a:t>Integrate Intelligence Into Executive Decision-Making</a:t>
            </a:r>
            <a:br>
              <a:rPr lang="en-US">
                <a:cs typeface="+mn-lt"/>
              </a:rPr>
            </a:br>
            <a:r>
              <a:rPr lang="en-US"/>
              <a:t> CISOs and agency leaders must translate threat intelligence into boardroom and cabinet-level conversations—not just SOC dashboards.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>
              <a:buAutoNum type="arabicPeriod"/>
            </a:pPr>
            <a:r>
              <a:rPr lang="en-US"/>
              <a:t>Practice Cross-Sector Crisis Leadership Before the Crisis</a:t>
            </a:r>
            <a:br>
              <a:rPr lang="en-US">
                <a:cs typeface="+mn-lt"/>
              </a:rPr>
            </a:br>
            <a:r>
              <a:rPr lang="en-US"/>
              <a:t> The time to learn how government and financial institutions collaborate is </a:t>
            </a:r>
            <a:r>
              <a:rPr lang="en-US" i="1"/>
              <a:t>before</a:t>
            </a:r>
            <a:r>
              <a:rPr lang="en-US"/>
              <a:t> the next SolarWinds-scale event—not during it.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24B06-6F27-4EBD-972C-59FB8937065B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77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881744-369B-C155-99F8-A96EA83BAB1A}"/>
              </a:ext>
            </a:extLst>
          </p:cNvPr>
          <p:cNvSpPr/>
          <p:nvPr userDrawn="1"/>
        </p:nvSpPr>
        <p:spPr>
          <a:xfrm>
            <a:off x="1" y="-1"/>
            <a:ext cx="12192000" cy="5744804"/>
          </a:xfrm>
          <a:prstGeom prst="rect">
            <a:avLst/>
          </a:prstGeom>
          <a:gradFill>
            <a:gsLst>
              <a:gs pos="100000">
                <a:srgbClr val="0A2240"/>
              </a:gs>
              <a:gs pos="0">
                <a:srgbClr val="20549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A92F5-A0F7-E641-02D1-23C455B595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642628" y="3128412"/>
            <a:ext cx="9287435" cy="2387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80000"/>
              </a:lnSpc>
              <a:defRPr sz="7200" b="1">
                <a:solidFill>
                  <a:schemeClr val="bg1"/>
                </a:solidFill>
                <a:latin typeface="EB Garamond" pitchFamily="2" charset="0"/>
                <a:ea typeface="EB Garamond" pitchFamily="2" charset="0"/>
                <a:cs typeface="EB Garamon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111512-BD16-0016-274B-A8EFBE12AAA7}"/>
              </a:ext>
            </a:extLst>
          </p:cNvPr>
          <p:cNvSpPr/>
          <p:nvPr userDrawn="1"/>
        </p:nvSpPr>
        <p:spPr>
          <a:xfrm>
            <a:off x="0" y="5744803"/>
            <a:ext cx="12192000" cy="1113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711C00E-45F7-AA53-423F-86C363D31ECB}"/>
              </a:ext>
            </a:extLst>
          </p:cNvPr>
          <p:cNvSpPr txBox="1">
            <a:spLocks/>
          </p:cNvSpPr>
          <p:nvPr userDrawn="1"/>
        </p:nvSpPr>
        <p:spPr>
          <a:xfrm>
            <a:off x="642628" y="6009589"/>
            <a:ext cx="5706980" cy="68950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FCFC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Overall Classification of this Document is: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>
              <a:solidFill>
                <a:schemeClr val="tx1"/>
              </a:solidFill>
              <a:latin typeface="+mj-lt"/>
              <a:ea typeface="Cambria" panose="02040503050406030204" pitchFamily="18" charset="0"/>
            </a:endParaRPr>
          </a:p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1DE90F6-AC51-B8E1-807E-B08E85AAD8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half" idx="2"/>
          </p:nvPr>
        </p:nvSpPr>
        <p:spPr>
          <a:xfrm>
            <a:off x="3530530" y="6003635"/>
            <a:ext cx="2861509" cy="27885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>
              <a:buNone/>
              <a:defRPr sz="1250" b="1" u="sng">
                <a:solidFill>
                  <a:srgbClr val="00833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D5964B-1960-D55E-B027-1ACF7CC396A7}"/>
              </a:ext>
            </a:extLst>
          </p:cNvPr>
          <p:cNvSpPr txBox="1"/>
          <p:nvPr userDrawn="1"/>
        </p:nvSpPr>
        <p:spPr>
          <a:xfrm>
            <a:off x="642628" y="6245697"/>
            <a:ext cx="5610069" cy="397032"/>
          </a:xfrm>
          <a:prstGeom prst="rect">
            <a:avLst/>
          </a:prstGeom>
          <a:noFill/>
        </p:spPr>
        <p:txBody>
          <a:bodyPr wrap="square" l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This document contains information that is Originator Controlled (OC) and may not be shared beyond the Executive Branch without originator permission.</a:t>
            </a:r>
          </a:p>
        </p:txBody>
      </p:sp>
      <p:pic>
        <p:nvPicPr>
          <p:cNvPr id="12" name="Picture 11" descr="Text&#10;&#10;AI-generated content may be incorrect.">
            <a:extLst>
              <a:ext uri="{FF2B5EF4-FFF2-40B4-BE49-F238E27FC236}">
                <a16:creationId xmlns:a16="http://schemas.microsoft.com/office/drawing/2014/main" id="{AC78AEA1-A79D-D17B-5D50-ECC64EBF88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00" y="323938"/>
            <a:ext cx="4485113" cy="63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87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F8BE0-8BF2-89CA-C1F6-471A26546B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09600" y="425398"/>
            <a:ext cx="10744200" cy="675818"/>
          </a:xfrm>
          <a:prstGeom prst="rect">
            <a:avLst/>
          </a:prstGeom>
        </p:spPr>
        <p:txBody>
          <a:bodyPr lIns="0"/>
          <a:lstStyle>
            <a:lvl1pPr>
              <a:defRPr sz="4000" b="1">
                <a:solidFill>
                  <a:schemeClr val="accent1"/>
                </a:solidFill>
                <a:latin typeface="EB Garamond" pitchFamily="2" charset="0"/>
                <a:ea typeface="EB Garamond" pitchFamily="2" charset="0"/>
                <a:cs typeface="EB Garamon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8002A1-3CA9-1D70-D29D-D3219DC7D0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/>
          </p:nvPr>
        </p:nvSpPr>
        <p:spPr>
          <a:xfrm>
            <a:off x="609599" y="1690689"/>
            <a:ext cx="8504583" cy="3931036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228600" indent="-228600">
              <a:buClr>
                <a:srgbClr val="3474DA"/>
              </a:buClr>
              <a:defRPr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688975" indent="-228600">
              <a:buClr>
                <a:srgbClr val="3474DA"/>
              </a:buCl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39825" indent="-228600">
              <a:buClr>
                <a:srgbClr val="3474DA"/>
              </a:buCl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929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F8BE0-8BF2-89CA-C1F6-471A26546B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09600" y="292445"/>
            <a:ext cx="11042822" cy="1520968"/>
          </a:xfrm>
          <a:prstGeom prst="rect">
            <a:avLst/>
          </a:prstGeom>
        </p:spPr>
        <p:txBody>
          <a:bodyPr lIns="0" anchor="ctr"/>
          <a:lstStyle>
            <a:lvl1pPr>
              <a:defRPr sz="5400" b="1">
                <a:solidFill>
                  <a:schemeClr val="tx1"/>
                </a:solidFill>
                <a:latin typeface="EB Garamond" pitchFamily="2" charset="0"/>
                <a:ea typeface="EB Garamond" pitchFamily="2" charset="0"/>
                <a:cs typeface="EB Garamon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8002A1-3CA9-1D70-D29D-D3219DC7D0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/>
          </p:nvPr>
        </p:nvSpPr>
        <p:spPr>
          <a:xfrm>
            <a:off x="609600" y="2482797"/>
            <a:ext cx="8953500" cy="3138928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228600" indent="-228600">
              <a:buClr>
                <a:srgbClr val="3474DA"/>
              </a:buClr>
              <a:defRPr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688975" indent="-228600">
              <a:buClr>
                <a:srgbClr val="3474DA"/>
              </a:buCl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39825" indent="-228600">
              <a:buClr>
                <a:srgbClr val="3474DA"/>
              </a:buCl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300BC6-4489-161F-8936-375EF80FFA84}"/>
              </a:ext>
            </a:extLst>
          </p:cNvPr>
          <p:cNvCxnSpPr>
            <a:cxnSpLocks/>
          </p:cNvCxnSpPr>
          <p:nvPr userDrawn="1"/>
        </p:nvCxnSpPr>
        <p:spPr>
          <a:xfrm>
            <a:off x="0" y="6365004"/>
            <a:ext cx="12192000" cy="0"/>
          </a:xfrm>
          <a:prstGeom prst="line">
            <a:avLst/>
          </a:prstGeom>
          <a:ln w="12700">
            <a:solidFill>
              <a:srgbClr val="205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F33A1B-C6A2-69CC-0E20-8DDAEE908156}"/>
              </a:ext>
            </a:extLst>
          </p:cNvPr>
          <p:cNvCxnSpPr/>
          <p:nvPr userDrawn="1"/>
        </p:nvCxnSpPr>
        <p:spPr>
          <a:xfrm>
            <a:off x="0" y="1946366"/>
            <a:ext cx="12192000" cy="0"/>
          </a:xfrm>
          <a:prstGeom prst="line">
            <a:avLst/>
          </a:prstGeom>
          <a:ln w="12700">
            <a:solidFill>
              <a:srgbClr val="C4C4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170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18B23-BB18-B050-CA52-58C562A71E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619432" y="0"/>
            <a:ext cx="4525135" cy="231988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1200" b="1">
                <a:solidFill>
                  <a:schemeClr val="tx1"/>
                </a:solidFill>
                <a:latin typeface="EB Garamond" pitchFamily="2" charset="0"/>
                <a:ea typeface="EB Garamond" pitchFamily="2" charset="0"/>
                <a:cs typeface="EB Garamon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B176C5-C069-AF50-FF75-D23849C42B9E}"/>
              </a:ext>
            </a:extLst>
          </p:cNvPr>
          <p:cNvCxnSpPr>
            <a:cxnSpLocks/>
          </p:cNvCxnSpPr>
          <p:nvPr userDrawn="1"/>
        </p:nvCxnSpPr>
        <p:spPr>
          <a:xfrm>
            <a:off x="0" y="231990"/>
            <a:ext cx="12192000" cy="0"/>
          </a:xfrm>
          <a:prstGeom prst="line">
            <a:avLst/>
          </a:prstGeom>
          <a:ln w="12700">
            <a:solidFill>
              <a:srgbClr val="205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392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  <p15:guide id="2" pos="7152" userDrawn="1">
          <p15:clr>
            <a:srgbClr val="FBAE40"/>
          </p15:clr>
        </p15:guide>
        <p15:guide id="3" pos="2592" userDrawn="1">
          <p15:clr>
            <a:srgbClr val="FBAE40"/>
          </p15:clr>
        </p15:guide>
        <p15:guide id="4" pos="2808" userDrawn="1">
          <p15:clr>
            <a:srgbClr val="FBAE40"/>
          </p15:clr>
        </p15:guide>
        <p15:guide id="5" pos="4872" userDrawn="1">
          <p15:clr>
            <a:srgbClr val="FBAE40"/>
          </p15:clr>
        </p15:guide>
        <p15:guide id="6" orient="horz" pos="552" userDrawn="1">
          <p15:clr>
            <a:srgbClr val="FBAE40"/>
          </p15:clr>
        </p15:guide>
        <p15:guide id="7" pos="506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B9A4A7-E302-4F5B-3C65-B3605B2311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83393"/>
          <a:stretch/>
        </p:blipFill>
        <p:spPr>
          <a:xfrm>
            <a:off x="0" y="228600"/>
            <a:ext cx="12192000" cy="9103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D18B23-BB18-B050-CA52-58C562A71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228600"/>
            <a:ext cx="10289868" cy="910390"/>
          </a:xfrm>
          <a:prstGeom prst="rect">
            <a:avLst/>
          </a:prstGeom>
        </p:spPr>
        <p:txBody>
          <a:bodyPr lIns="0" rIns="0" anchor="ctr" anchorCtr="0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  <a:latin typeface="EB Garamond" pitchFamily="2" charset="0"/>
                <a:ea typeface="EB Garamond" pitchFamily="2" charset="0"/>
                <a:cs typeface="EB Garamon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322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  <p15:guide id="2" pos="7152" userDrawn="1">
          <p15:clr>
            <a:srgbClr val="FBAE40"/>
          </p15:clr>
        </p15:guide>
        <p15:guide id="3" pos="2592" userDrawn="1">
          <p15:clr>
            <a:srgbClr val="FBAE40"/>
          </p15:clr>
        </p15:guide>
        <p15:guide id="4" pos="2808" userDrawn="1">
          <p15:clr>
            <a:srgbClr val="FBAE40"/>
          </p15:clr>
        </p15:guide>
        <p15:guide id="5" pos="4872" userDrawn="1">
          <p15:clr>
            <a:srgbClr val="FBAE40"/>
          </p15:clr>
        </p15:guide>
        <p15:guide id="6" orient="horz" pos="552" userDrawn="1">
          <p15:clr>
            <a:srgbClr val="FBAE40"/>
          </p15:clr>
        </p15:guide>
        <p15:guide id="7" pos="506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EB42BE-EFC3-3D60-B6A5-64E65A010C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83393"/>
          <a:stretch/>
        </p:blipFill>
        <p:spPr>
          <a:xfrm>
            <a:off x="0" y="228600"/>
            <a:ext cx="12192000" cy="91039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091C8B-E4A7-9E85-8298-5D900A54FA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609600" y="1455738"/>
            <a:ext cx="9611032" cy="44037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1">
                <a:solidFill>
                  <a:srgbClr val="20549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 indent="-22860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19113" indent="-22860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01688" indent="-22860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D8FB76-0AD7-E4E3-D7A6-55091AD2B0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19432" y="228600"/>
            <a:ext cx="10289868" cy="910390"/>
          </a:xfrm>
          <a:prstGeom prst="rect">
            <a:avLst/>
          </a:prstGeom>
        </p:spPr>
        <p:txBody>
          <a:bodyPr lIns="0" rIns="0" anchor="ctr" anchorCtr="0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  <a:latin typeface="EB Garamond" pitchFamily="2" charset="0"/>
                <a:ea typeface="EB Garamond" pitchFamily="2" charset="0"/>
                <a:cs typeface="EB Garamon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3850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  <p15:guide id="2" pos="7152" userDrawn="1">
          <p15:clr>
            <a:srgbClr val="FBAE40"/>
          </p15:clr>
        </p15:guide>
        <p15:guide id="3" pos="2592" userDrawn="1">
          <p15:clr>
            <a:srgbClr val="FBAE40"/>
          </p15:clr>
        </p15:guide>
        <p15:guide id="4" pos="2808" userDrawn="1">
          <p15:clr>
            <a:srgbClr val="FBAE40"/>
          </p15:clr>
        </p15:guide>
        <p15:guide id="5" pos="4872" userDrawn="1">
          <p15:clr>
            <a:srgbClr val="FBAE40"/>
          </p15:clr>
        </p15:guide>
        <p15:guide id="6" orient="horz" pos="552" userDrawn="1">
          <p15:clr>
            <a:srgbClr val="FBAE40"/>
          </p15:clr>
        </p15:guide>
        <p15:guide id="7" pos="506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9CB3739-DC26-9BB7-3E9C-0DEA2C110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83393"/>
          <a:stretch/>
        </p:blipFill>
        <p:spPr>
          <a:xfrm>
            <a:off x="0" y="228600"/>
            <a:ext cx="12192000" cy="91039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CA3967-2917-A3CE-7946-A2ECDE76EEA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12" y="1480436"/>
            <a:ext cx="2664213" cy="393339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091C8B-E4A7-9E85-8298-5D900A54FA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3578942" y="1455738"/>
            <a:ext cx="7330358" cy="430596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1">
                <a:solidFill>
                  <a:srgbClr val="20549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 indent="-22860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19113" indent="-22860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01688" indent="-22860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1E0D4E-BE7B-BC65-32A1-B4D8D6CB9D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5399088"/>
            <a:ext cx="2670175" cy="3619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2886FCC-875A-9C8F-074A-25EB63173E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19432" y="228600"/>
            <a:ext cx="10289868" cy="910390"/>
          </a:xfrm>
          <a:prstGeom prst="rect">
            <a:avLst/>
          </a:prstGeom>
        </p:spPr>
        <p:txBody>
          <a:bodyPr lIns="0" rIns="0" anchor="ctr" anchorCtr="0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  <a:latin typeface="EB Garamond" pitchFamily="2" charset="0"/>
                <a:ea typeface="EB Garamond" pitchFamily="2" charset="0"/>
                <a:cs typeface="EB Garamon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6457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  <p15:guide id="2" pos="7152" userDrawn="1">
          <p15:clr>
            <a:srgbClr val="FBAE40"/>
          </p15:clr>
        </p15:guide>
        <p15:guide id="3" pos="2592" userDrawn="1">
          <p15:clr>
            <a:srgbClr val="FBAE40"/>
          </p15:clr>
        </p15:guide>
        <p15:guide id="4" pos="2808" userDrawn="1">
          <p15:clr>
            <a:srgbClr val="FBAE40"/>
          </p15:clr>
        </p15:guide>
        <p15:guide id="5" pos="4872" userDrawn="1">
          <p15:clr>
            <a:srgbClr val="FBAE40"/>
          </p15:clr>
        </p15:guide>
        <p15:guide id="6" orient="horz" pos="552" userDrawn="1">
          <p15:clr>
            <a:srgbClr val="FBAE40"/>
          </p15:clr>
        </p15:guide>
        <p15:guide id="7" pos="506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133ABC-7749-DDD1-0400-9740310FB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83393"/>
          <a:stretch/>
        </p:blipFill>
        <p:spPr>
          <a:xfrm>
            <a:off x="0" y="228600"/>
            <a:ext cx="12192000" cy="91039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CA3967-2917-A3CE-7946-A2ECDE76EEA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12" y="1480436"/>
            <a:ext cx="5303520" cy="3875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091C8B-E4A7-9E85-8298-5D900A54FA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6278882" y="1455739"/>
            <a:ext cx="4630417" cy="429348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1">
                <a:solidFill>
                  <a:srgbClr val="20549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 indent="-22860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19113" indent="-22860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01688" indent="-22860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AAA67-6670-9CE9-30FA-C690264ECF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5356225"/>
            <a:ext cx="5303132" cy="49371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CD5902D-A615-FCF5-D9C8-917A5FC24B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19432" y="228600"/>
            <a:ext cx="10289868" cy="910390"/>
          </a:xfrm>
          <a:prstGeom prst="rect">
            <a:avLst/>
          </a:prstGeom>
        </p:spPr>
        <p:txBody>
          <a:bodyPr lIns="0" rIns="0" anchor="ctr" anchorCtr="0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  <a:latin typeface="EB Garamond" pitchFamily="2" charset="0"/>
                <a:ea typeface="EB Garamond" pitchFamily="2" charset="0"/>
                <a:cs typeface="EB Garamon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9132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  <p15:guide id="2" pos="7152" userDrawn="1">
          <p15:clr>
            <a:srgbClr val="FBAE40"/>
          </p15:clr>
        </p15:guide>
        <p15:guide id="3" pos="2592" userDrawn="1">
          <p15:clr>
            <a:srgbClr val="FBAE40"/>
          </p15:clr>
        </p15:guide>
        <p15:guide id="4" pos="2808" userDrawn="1">
          <p15:clr>
            <a:srgbClr val="FBAE40"/>
          </p15:clr>
        </p15:guide>
        <p15:guide id="5" pos="4872" userDrawn="1">
          <p15:clr>
            <a:srgbClr val="FBAE40"/>
          </p15:clr>
        </p15:guide>
        <p15:guide id="6" orient="horz" pos="552" userDrawn="1">
          <p15:clr>
            <a:srgbClr val="FBAE40"/>
          </p15:clr>
        </p15:guide>
        <p15:guide id="7" pos="506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40D227-BC34-A79D-31EA-2E7D35D321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83393"/>
          <a:stretch/>
        </p:blipFill>
        <p:spPr>
          <a:xfrm>
            <a:off x="0" y="228600"/>
            <a:ext cx="12192000" cy="91039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091C8B-E4A7-9E85-8298-5D900A54FA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609600" y="1455739"/>
            <a:ext cx="5271911" cy="4345294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1">
                <a:solidFill>
                  <a:srgbClr val="20549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 indent="-22860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19113" indent="-22860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01688" indent="-22860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9B5B7D8A-78B8-06A4-E904-0A0B0301D1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10491" y="1455739"/>
            <a:ext cx="5271911" cy="4345294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1">
                <a:solidFill>
                  <a:srgbClr val="20549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 indent="-22860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19113" indent="-22860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01688" indent="-22860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DA3B9F-DDBA-9469-3B1C-B105A26A1D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19432" y="228600"/>
            <a:ext cx="10289868" cy="910390"/>
          </a:xfrm>
          <a:prstGeom prst="rect">
            <a:avLst/>
          </a:prstGeom>
        </p:spPr>
        <p:txBody>
          <a:bodyPr lIns="0" rIns="0" anchor="ctr" anchorCtr="0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  <a:latin typeface="EB Garamond" pitchFamily="2" charset="0"/>
                <a:ea typeface="EB Garamond" pitchFamily="2" charset="0"/>
                <a:cs typeface="EB Garamon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7814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  <p15:guide id="2" pos="7152" userDrawn="1">
          <p15:clr>
            <a:srgbClr val="FBAE40"/>
          </p15:clr>
        </p15:guide>
        <p15:guide id="3" pos="2592" userDrawn="1">
          <p15:clr>
            <a:srgbClr val="FBAE40"/>
          </p15:clr>
        </p15:guide>
        <p15:guide id="4" pos="2808" userDrawn="1">
          <p15:clr>
            <a:srgbClr val="FBAE40"/>
          </p15:clr>
        </p15:guide>
        <p15:guide id="5" pos="4872" userDrawn="1">
          <p15:clr>
            <a:srgbClr val="FBAE40"/>
          </p15:clr>
        </p15:guide>
        <p15:guide id="6" orient="horz" pos="552" userDrawn="1">
          <p15:clr>
            <a:srgbClr val="FBAE40"/>
          </p15:clr>
        </p15:guide>
        <p15:guide id="7" pos="506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1198F8-CCE4-29AC-62B2-3EF0A0DF74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83393"/>
          <a:stretch/>
        </p:blipFill>
        <p:spPr>
          <a:xfrm>
            <a:off x="0" y="228600"/>
            <a:ext cx="12192000" cy="91039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091C8B-E4A7-9E85-8298-5D900A54FA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609600" y="1455738"/>
            <a:ext cx="3569110" cy="44037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1">
                <a:solidFill>
                  <a:srgbClr val="20549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 indent="-228600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19113" indent="-228600"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01688" indent="-228600"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9B5B7D8A-78B8-06A4-E904-0A0B0301D1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8013217" y="1455738"/>
            <a:ext cx="3570732" cy="44037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1">
                <a:solidFill>
                  <a:srgbClr val="20549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 indent="-228600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19113" indent="-228600"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01688" indent="-228600"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CFBC3ED-291C-B01A-6CB4-DC1257517E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4310598" y="1455738"/>
            <a:ext cx="3570732" cy="44037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1">
                <a:solidFill>
                  <a:srgbClr val="20549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 indent="-228600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19113" indent="-228600"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01688" indent="-228600"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6FF924-FFDF-BC0F-58C7-7950EDD8F7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19432" y="228600"/>
            <a:ext cx="10289868" cy="910390"/>
          </a:xfrm>
          <a:prstGeom prst="rect">
            <a:avLst/>
          </a:prstGeom>
        </p:spPr>
        <p:txBody>
          <a:bodyPr lIns="0" rIns="0" anchor="ctr" anchorCtr="0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  <a:latin typeface="EB Garamond" pitchFamily="2" charset="0"/>
                <a:ea typeface="EB Garamond" pitchFamily="2" charset="0"/>
                <a:cs typeface="EB Garamon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2833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  <p15:guide id="2" pos="7152" userDrawn="1">
          <p15:clr>
            <a:srgbClr val="FBAE40"/>
          </p15:clr>
        </p15:guide>
        <p15:guide id="3" pos="2592" userDrawn="1">
          <p15:clr>
            <a:srgbClr val="FBAE40"/>
          </p15:clr>
        </p15:guide>
        <p15:guide id="4" pos="2808" userDrawn="1">
          <p15:clr>
            <a:srgbClr val="FBAE40"/>
          </p15:clr>
        </p15:guide>
        <p15:guide id="5" pos="4872" userDrawn="1">
          <p15:clr>
            <a:srgbClr val="FBAE40"/>
          </p15:clr>
        </p15:guide>
        <p15:guide id="6" orient="horz" pos="552" userDrawn="1">
          <p15:clr>
            <a:srgbClr val="FBAE40"/>
          </p15:clr>
        </p15:guide>
        <p15:guide id="7" pos="506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9F0319-C41E-BC9C-8E0F-E123585CD2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83393"/>
          <a:stretch/>
        </p:blipFill>
        <p:spPr>
          <a:xfrm>
            <a:off x="0" y="228600"/>
            <a:ext cx="12192000" cy="91039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091C8B-E4A7-9E85-8298-5D900A54FA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609600" y="1455738"/>
            <a:ext cx="5271911" cy="44037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b="1">
                <a:solidFill>
                  <a:srgbClr val="20549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 indent="-22860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19113" indent="-22860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801688" indent="-22860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0090F24-465E-7E33-1EE0-7DEE2F3B86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10489" y="1439426"/>
            <a:ext cx="5271911" cy="44200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E3116F4-514D-0FB4-BCA0-C381C50239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0313" y="5904619"/>
            <a:ext cx="5271911" cy="3651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0A6B42-171B-8168-06F9-32C15EB410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19432" y="228600"/>
            <a:ext cx="10289868" cy="910390"/>
          </a:xfrm>
          <a:prstGeom prst="rect">
            <a:avLst/>
          </a:prstGeom>
        </p:spPr>
        <p:txBody>
          <a:bodyPr lIns="0" rIns="0" anchor="ctr" anchorCtr="0"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  <a:latin typeface="EB Garamond" pitchFamily="2" charset="0"/>
                <a:ea typeface="EB Garamond" pitchFamily="2" charset="0"/>
                <a:cs typeface="EB Garamon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131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  <p15:guide id="2" pos="7152" userDrawn="1">
          <p15:clr>
            <a:srgbClr val="FBAE40"/>
          </p15:clr>
        </p15:guide>
        <p15:guide id="3" pos="2592" userDrawn="1">
          <p15:clr>
            <a:srgbClr val="FBAE40"/>
          </p15:clr>
        </p15:guide>
        <p15:guide id="4" pos="2808" userDrawn="1">
          <p15:clr>
            <a:srgbClr val="FBAE40"/>
          </p15:clr>
        </p15:guide>
        <p15:guide id="5" pos="4872" userDrawn="1">
          <p15:clr>
            <a:srgbClr val="FBAE40"/>
          </p15:clr>
        </p15:guide>
        <p15:guide id="6" orient="horz" pos="552" userDrawn="1">
          <p15:clr>
            <a:srgbClr val="FBAE40"/>
          </p15:clr>
        </p15:guide>
        <p15:guide id="7" pos="506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881744-369B-C155-99F8-A96EA83BAB1A}"/>
              </a:ext>
            </a:extLst>
          </p:cNvPr>
          <p:cNvSpPr/>
          <p:nvPr userDrawn="1"/>
        </p:nvSpPr>
        <p:spPr>
          <a:xfrm>
            <a:off x="1" y="-1"/>
            <a:ext cx="12192000" cy="5744804"/>
          </a:xfrm>
          <a:prstGeom prst="rect">
            <a:avLst/>
          </a:prstGeom>
          <a:gradFill>
            <a:gsLst>
              <a:gs pos="100000">
                <a:srgbClr val="0A2240"/>
              </a:gs>
              <a:gs pos="0">
                <a:srgbClr val="20549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A92F5-A0F7-E641-02D1-23C455B595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642628" y="3130444"/>
            <a:ext cx="9287435" cy="2387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80000"/>
              </a:lnSpc>
              <a:defRPr sz="7200" b="1">
                <a:solidFill>
                  <a:schemeClr val="bg1"/>
                </a:solidFill>
                <a:latin typeface="EB Garamond" pitchFamily="2" charset="0"/>
                <a:ea typeface="EB Garamond" pitchFamily="2" charset="0"/>
                <a:cs typeface="EB Garamon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111512-BD16-0016-274B-A8EFBE12AAA7}"/>
              </a:ext>
            </a:extLst>
          </p:cNvPr>
          <p:cNvSpPr/>
          <p:nvPr userDrawn="1"/>
        </p:nvSpPr>
        <p:spPr>
          <a:xfrm>
            <a:off x="0" y="5744803"/>
            <a:ext cx="12192000" cy="1113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711C00E-45F7-AA53-423F-86C363D31ECB}"/>
              </a:ext>
            </a:extLst>
          </p:cNvPr>
          <p:cNvSpPr txBox="1">
            <a:spLocks/>
          </p:cNvSpPr>
          <p:nvPr userDrawn="1"/>
        </p:nvSpPr>
        <p:spPr>
          <a:xfrm>
            <a:off x="642628" y="6009589"/>
            <a:ext cx="5706980" cy="68950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FCFC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Overall Classification of this Document is: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>
              <a:solidFill>
                <a:schemeClr val="tx1"/>
              </a:solidFill>
              <a:latin typeface="+mj-lt"/>
              <a:ea typeface="Cambria" panose="02040503050406030204" pitchFamily="18" charset="0"/>
            </a:endParaRPr>
          </a:p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1DE90F6-AC51-B8E1-807E-B08E85AAD8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half" idx="2"/>
          </p:nvPr>
        </p:nvSpPr>
        <p:spPr>
          <a:xfrm>
            <a:off x="3530530" y="6003635"/>
            <a:ext cx="2861509" cy="27885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>
              <a:buNone/>
              <a:defRPr sz="1250" b="1" u="sng">
                <a:solidFill>
                  <a:srgbClr val="00833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D5964B-1960-D55E-B027-1ACF7CC396A7}"/>
              </a:ext>
            </a:extLst>
          </p:cNvPr>
          <p:cNvSpPr txBox="1"/>
          <p:nvPr userDrawn="1"/>
        </p:nvSpPr>
        <p:spPr>
          <a:xfrm>
            <a:off x="642628" y="6245697"/>
            <a:ext cx="5610069" cy="397032"/>
          </a:xfrm>
          <a:prstGeom prst="rect">
            <a:avLst/>
          </a:prstGeom>
          <a:noFill/>
        </p:spPr>
        <p:txBody>
          <a:bodyPr wrap="square" l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This document contains information that is Originator Controlled (OC) and may not be shared beyond the Executive Branch without originator permission.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EB18F8-DE8B-F59B-A8B3-DACE27880566}"/>
              </a:ext>
            </a:extLst>
          </p:cNvPr>
          <p:cNvSpPr/>
          <p:nvPr userDrawn="1"/>
        </p:nvSpPr>
        <p:spPr>
          <a:xfrm>
            <a:off x="7446447" y="5912879"/>
            <a:ext cx="4102925" cy="73922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>
                <a:solidFill>
                  <a:schemeClr val="tx1"/>
                </a:solidFill>
              </a:rPr>
              <a:t>Classified by:</a:t>
            </a:r>
          </a:p>
          <a:p>
            <a:pPr algn="l"/>
            <a:r>
              <a:rPr lang="en-US" sz="1200">
                <a:solidFill>
                  <a:schemeClr val="tx1"/>
                </a:solidFill>
              </a:rPr>
              <a:t>Derived from:</a:t>
            </a:r>
          </a:p>
          <a:p>
            <a:pPr algn="l"/>
            <a:r>
              <a:rPr lang="en-US" sz="1200">
                <a:solidFill>
                  <a:schemeClr val="tx1"/>
                </a:solidFill>
              </a:rPr>
              <a:t>Declassify on: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9C7E5E0-B1B1-B789-AF8F-34696D4F06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half" idx="10"/>
          </p:nvPr>
        </p:nvSpPr>
        <p:spPr>
          <a:xfrm>
            <a:off x="8384371" y="6009063"/>
            <a:ext cx="2861509" cy="17314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6EB1B7A-BF50-6691-170E-66744485C7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half" idx="11"/>
          </p:nvPr>
        </p:nvSpPr>
        <p:spPr>
          <a:xfrm>
            <a:off x="8416270" y="6193561"/>
            <a:ext cx="2861509" cy="2057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1C1F4F2-F7D8-C486-3E62-2AA23E843D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half" idx="12"/>
          </p:nvPr>
        </p:nvSpPr>
        <p:spPr>
          <a:xfrm>
            <a:off x="8416270" y="6399325"/>
            <a:ext cx="2861509" cy="17314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Text&#10;&#10;AI-generated content may be incorrect.">
            <a:extLst>
              <a:ext uri="{FF2B5EF4-FFF2-40B4-BE49-F238E27FC236}">
                <a16:creationId xmlns:a16="http://schemas.microsoft.com/office/drawing/2014/main" id="{EC171F33-509C-52B4-7F18-6D228684AD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00" y="323938"/>
            <a:ext cx="4485113" cy="63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52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D490262-38D5-1008-BF80-578B111A3B84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A92F5-A0F7-E641-02D1-23C455B595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642628" y="3298078"/>
            <a:ext cx="9287435" cy="2387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80000"/>
              </a:lnSpc>
              <a:defRPr sz="7200" b="1">
                <a:solidFill>
                  <a:srgbClr val="0A2240"/>
                </a:solidFill>
                <a:latin typeface="EB Garamond" pitchFamily="2" charset="0"/>
                <a:ea typeface="EB Garamond" pitchFamily="2" charset="0"/>
                <a:cs typeface="EB Garamon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711C00E-45F7-AA53-423F-86C363D31ECB}"/>
              </a:ext>
            </a:extLst>
          </p:cNvPr>
          <p:cNvSpPr txBox="1">
            <a:spLocks/>
          </p:cNvSpPr>
          <p:nvPr userDrawn="1"/>
        </p:nvSpPr>
        <p:spPr>
          <a:xfrm>
            <a:off x="642628" y="6009589"/>
            <a:ext cx="5706980" cy="68950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FCFC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Overall Classification of this Document is: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>
              <a:solidFill>
                <a:schemeClr val="tx1"/>
              </a:solidFill>
              <a:latin typeface="+mj-lt"/>
              <a:ea typeface="Cambria" panose="02040503050406030204" pitchFamily="18" charset="0"/>
            </a:endParaRPr>
          </a:p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1DE90F6-AC51-B8E1-807E-B08E85AAD8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half" idx="2"/>
          </p:nvPr>
        </p:nvSpPr>
        <p:spPr>
          <a:xfrm>
            <a:off x="3530530" y="6003635"/>
            <a:ext cx="2861509" cy="27885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>
              <a:buNone/>
              <a:defRPr sz="1250" b="1" u="sng">
                <a:solidFill>
                  <a:srgbClr val="00833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D5964B-1960-D55E-B027-1ACF7CC396A7}"/>
              </a:ext>
            </a:extLst>
          </p:cNvPr>
          <p:cNvSpPr txBox="1"/>
          <p:nvPr userDrawn="1"/>
        </p:nvSpPr>
        <p:spPr>
          <a:xfrm>
            <a:off x="642628" y="6245697"/>
            <a:ext cx="5610069" cy="397032"/>
          </a:xfrm>
          <a:prstGeom prst="rect">
            <a:avLst/>
          </a:prstGeom>
          <a:noFill/>
        </p:spPr>
        <p:txBody>
          <a:bodyPr wrap="square" l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This document contains information that is Originator Controlled (OC) and may not be shared beyond the Executive Branch without originator permission.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6ED48C-BAE1-7375-88D8-563FAF9CA963}"/>
              </a:ext>
            </a:extLst>
          </p:cNvPr>
          <p:cNvCxnSpPr/>
          <p:nvPr userDrawn="1"/>
        </p:nvCxnSpPr>
        <p:spPr>
          <a:xfrm>
            <a:off x="0" y="5742039"/>
            <a:ext cx="12192000" cy="0"/>
          </a:xfrm>
          <a:prstGeom prst="line">
            <a:avLst/>
          </a:prstGeom>
          <a:ln w="12700">
            <a:solidFill>
              <a:srgbClr val="C4C4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1D855CD-AA66-9C89-B385-F2F0826B05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301" y="323938"/>
            <a:ext cx="4485111" cy="63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44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1E5CCE-1D27-BBFC-7023-5C0FE4BACABA}"/>
              </a:ext>
            </a:extLst>
          </p:cNvPr>
          <p:cNvSpPr/>
          <p:nvPr userDrawn="1"/>
        </p:nvSpPr>
        <p:spPr>
          <a:xfrm>
            <a:off x="2217108" y="1"/>
            <a:ext cx="99748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C4522D-2875-68F1-4F77-29596E925F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16"/>
          <a:stretch/>
        </p:blipFill>
        <p:spPr>
          <a:xfrm>
            <a:off x="0" y="0"/>
            <a:ext cx="221710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8A92F5-A0F7-E641-02D1-23C455B595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2457035" y="2476500"/>
            <a:ext cx="7600336" cy="336633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80000"/>
              </a:lnSpc>
              <a:defRPr sz="6600" b="1">
                <a:solidFill>
                  <a:srgbClr val="0A2240"/>
                </a:solidFill>
                <a:latin typeface="EB Garamond" pitchFamily="2" charset="0"/>
                <a:ea typeface="EB Garamond" pitchFamily="2" charset="0"/>
                <a:cs typeface="EB Garamon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711C00E-45F7-AA53-423F-86C363D31ECB}"/>
              </a:ext>
            </a:extLst>
          </p:cNvPr>
          <p:cNvSpPr txBox="1">
            <a:spLocks/>
          </p:cNvSpPr>
          <p:nvPr userDrawn="1"/>
        </p:nvSpPr>
        <p:spPr>
          <a:xfrm>
            <a:off x="2479297" y="5940765"/>
            <a:ext cx="5706980" cy="68950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FCFC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Overall Classification of this Document is: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>
              <a:solidFill>
                <a:schemeClr val="tx1"/>
              </a:solidFill>
              <a:latin typeface="+mj-lt"/>
              <a:ea typeface="Cambria" panose="02040503050406030204" pitchFamily="18" charset="0"/>
            </a:endParaRPr>
          </a:p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1DE90F6-AC51-B8E1-807E-B08E85AAD8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half" idx="2"/>
          </p:nvPr>
        </p:nvSpPr>
        <p:spPr>
          <a:xfrm>
            <a:off x="5367200" y="5934812"/>
            <a:ext cx="2201676" cy="25189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>
              <a:buNone/>
              <a:defRPr sz="1250" b="1" u="sng">
                <a:solidFill>
                  <a:srgbClr val="00833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D5964B-1960-D55E-B027-1ACF7CC396A7}"/>
              </a:ext>
            </a:extLst>
          </p:cNvPr>
          <p:cNvSpPr txBox="1"/>
          <p:nvPr userDrawn="1"/>
        </p:nvSpPr>
        <p:spPr>
          <a:xfrm>
            <a:off x="2479298" y="6176873"/>
            <a:ext cx="4711560" cy="463690"/>
          </a:xfrm>
          <a:prstGeom prst="rect">
            <a:avLst/>
          </a:prstGeom>
          <a:noFill/>
        </p:spPr>
        <p:txBody>
          <a:bodyPr wrap="square" l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This document contains information that is Originator Controlled (OC) and may not be shared beyond the Executive Branch without originator permission.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DC5120-1B7C-4D8B-57B9-420A44995B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9297" y="323938"/>
            <a:ext cx="4485111" cy="63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54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1E5CCE-1D27-BBFC-7023-5C0FE4BACABA}"/>
              </a:ext>
            </a:extLst>
          </p:cNvPr>
          <p:cNvSpPr/>
          <p:nvPr userDrawn="1"/>
        </p:nvSpPr>
        <p:spPr>
          <a:xfrm>
            <a:off x="1079500" y="1"/>
            <a:ext cx="111125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6268F-66E7-C1E6-86ED-117479A631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224"/>
          <a:stretch/>
        </p:blipFill>
        <p:spPr>
          <a:xfrm>
            <a:off x="0" y="0"/>
            <a:ext cx="106992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8A92F5-A0F7-E641-02D1-23C455B595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1425677" y="3098800"/>
            <a:ext cx="7600336" cy="237827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80000"/>
              </a:lnSpc>
              <a:defRPr sz="6600" b="1">
                <a:solidFill>
                  <a:srgbClr val="0A2240"/>
                </a:solidFill>
                <a:latin typeface="EB Garamond" pitchFamily="2" charset="0"/>
                <a:ea typeface="EB Garamond" pitchFamily="2" charset="0"/>
                <a:cs typeface="EB Garamon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711C00E-45F7-AA53-423F-86C363D31ECB}"/>
              </a:ext>
            </a:extLst>
          </p:cNvPr>
          <p:cNvSpPr txBox="1">
            <a:spLocks/>
          </p:cNvSpPr>
          <p:nvPr userDrawn="1"/>
        </p:nvSpPr>
        <p:spPr>
          <a:xfrm>
            <a:off x="1447939" y="5940765"/>
            <a:ext cx="5706980" cy="68950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FCFCF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Overall Classification of this Document is: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>
              <a:solidFill>
                <a:schemeClr val="tx1"/>
              </a:solidFill>
              <a:latin typeface="+mj-lt"/>
              <a:ea typeface="Cambria" panose="02040503050406030204" pitchFamily="18" charset="0"/>
            </a:endParaRPr>
          </a:p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1DE90F6-AC51-B8E1-807E-B08E85AAD8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half" idx="2"/>
          </p:nvPr>
        </p:nvSpPr>
        <p:spPr>
          <a:xfrm>
            <a:off x="4335842" y="5934812"/>
            <a:ext cx="2201676" cy="25189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>
              <a:buNone/>
              <a:defRPr sz="1250" b="1" u="sng">
                <a:solidFill>
                  <a:srgbClr val="00833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D5964B-1960-D55E-B027-1ACF7CC396A7}"/>
              </a:ext>
            </a:extLst>
          </p:cNvPr>
          <p:cNvSpPr txBox="1"/>
          <p:nvPr userDrawn="1"/>
        </p:nvSpPr>
        <p:spPr>
          <a:xfrm>
            <a:off x="1447940" y="6176873"/>
            <a:ext cx="4711560" cy="463690"/>
          </a:xfrm>
          <a:prstGeom prst="rect">
            <a:avLst/>
          </a:prstGeom>
          <a:noFill/>
        </p:spPr>
        <p:txBody>
          <a:bodyPr wrap="square" l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This document contains information that is Originator Controlled (OC) and may not be shared beyond the Executive Branch without originator permission.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0DD856-1181-BDE1-8C03-86CC64A7D15D}"/>
              </a:ext>
            </a:extLst>
          </p:cNvPr>
          <p:cNvSpPr/>
          <p:nvPr userDrawn="1"/>
        </p:nvSpPr>
        <p:spPr>
          <a:xfrm>
            <a:off x="7446447" y="5912879"/>
            <a:ext cx="4102925" cy="73922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>
                <a:solidFill>
                  <a:schemeClr val="tx1"/>
                </a:solidFill>
              </a:rPr>
              <a:t>Classified by:</a:t>
            </a:r>
          </a:p>
          <a:p>
            <a:pPr algn="l"/>
            <a:r>
              <a:rPr lang="en-US" sz="1200">
                <a:solidFill>
                  <a:schemeClr val="tx1"/>
                </a:solidFill>
              </a:rPr>
              <a:t>Derived from:</a:t>
            </a:r>
          </a:p>
          <a:p>
            <a:pPr algn="l"/>
            <a:r>
              <a:rPr lang="en-US" sz="1200">
                <a:solidFill>
                  <a:schemeClr val="tx1"/>
                </a:solidFill>
              </a:rPr>
              <a:t>Declassify on: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154B50B-D5E6-B78F-6185-E9159697A6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half" idx="10"/>
          </p:nvPr>
        </p:nvSpPr>
        <p:spPr>
          <a:xfrm>
            <a:off x="8384371" y="6009063"/>
            <a:ext cx="2861509" cy="17314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A6FFDD6-A335-69AC-5FEC-677AA0D717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half" idx="11"/>
          </p:nvPr>
        </p:nvSpPr>
        <p:spPr>
          <a:xfrm>
            <a:off x="8416270" y="6193561"/>
            <a:ext cx="2861509" cy="20576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A5DD2A3-7571-77BA-C9BE-A5AE1D5CFB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half" idx="12"/>
          </p:nvPr>
        </p:nvSpPr>
        <p:spPr>
          <a:xfrm>
            <a:off x="8416270" y="6399325"/>
            <a:ext cx="2861509" cy="17314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010956-DD65-D05F-0B5F-AB19C7F407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5677" y="323938"/>
            <a:ext cx="4485111" cy="63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84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F9C9EBF-8E68-23FC-8107-A8D04020FEDE}"/>
              </a:ext>
            </a:extLst>
          </p:cNvPr>
          <p:cNvSpPr/>
          <p:nvPr userDrawn="1"/>
        </p:nvSpPr>
        <p:spPr>
          <a:xfrm>
            <a:off x="0" y="228600"/>
            <a:ext cx="12192000" cy="6136404"/>
          </a:xfrm>
          <a:prstGeom prst="rect">
            <a:avLst/>
          </a:prstGeom>
          <a:gradFill>
            <a:gsLst>
              <a:gs pos="100000">
                <a:srgbClr val="0A2240"/>
              </a:gs>
              <a:gs pos="0">
                <a:srgbClr val="20549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4FD0D0-2371-0A51-9B61-CE1B2391A34A}"/>
              </a:ext>
            </a:extLst>
          </p:cNvPr>
          <p:cNvCxnSpPr>
            <a:cxnSpLocks/>
          </p:cNvCxnSpPr>
          <p:nvPr userDrawn="1"/>
        </p:nvCxnSpPr>
        <p:spPr>
          <a:xfrm>
            <a:off x="0" y="6365004"/>
            <a:ext cx="12192000" cy="0"/>
          </a:xfrm>
          <a:prstGeom prst="line">
            <a:avLst/>
          </a:prstGeom>
          <a:ln w="12700">
            <a:solidFill>
              <a:srgbClr val="205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723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11F298-84A2-A324-3D15-1DEA3DC18A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228600"/>
            <a:ext cx="12192000" cy="6136404"/>
          </a:xfrm>
          <a:prstGeom prst="rect">
            <a:avLst/>
          </a:prstGeom>
          <a:gradFill>
            <a:gsLst>
              <a:gs pos="100000">
                <a:srgbClr val="0A2240"/>
              </a:gs>
              <a:gs pos="0">
                <a:srgbClr val="20549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8002A1-3CA9-1D70-D29D-D3219DC7D0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/>
          </p:nvPr>
        </p:nvSpPr>
        <p:spPr>
          <a:xfrm>
            <a:off x="609599" y="1690688"/>
            <a:ext cx="8772939" cy="4397375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228600" indent="-228600">
              <a:buClr>
                <a:srgbClr val="A6E5F3"/>
              </a:buClr>
              <a:defRPr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688975" indent="-228600">
              <a:buClr>
                <a:srgbClr val="A6E5F3"/>
              </a:buCl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39825" indent="-228600">
              <a:buClr>
                <a:srgbClr val="A6E5F3"/>
              </a:buCl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A3B62E-BDFB-7C6E-0F55-85EE1C0D2E4F}"/>
              </a:ext>
            </a:extLst>
          </p:cNvPr>
          <p:cNvCxnSpPr>
            <a:cxnSpLocks/>
          </p:cNvCxnSpPr>
          <p:nvPr userDrawn="1"/>
        </p:nvCxnSpPr>
        <p:spPr>
          <a:xfrm>
            <a:off x="0" y="6365004"/>
            <a:ext cx="12192000" cy="0"/>
          </a:xfrm>
          <a:prstGeom prst="line">
            <a:avLst/>
          </a:prstGeom>
          <a:ln w="12700">
            <a:solidFill>
              <a:srgbClr val="205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0C37D2D9-61B6-C2AE-DF36-B19448461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94153"/>
            <a:ext cx="10972802" cy="1325563"/>
          </a:xfrm>
          <a:prstGeom prst="rect">
            <a:avLst/>
          </a:prstGeom>
        </p:spPr>
        <p:txBody>
          <a:bodyPr lIns="0" anchor="ctr"/>
          <a:lstStyle>
            <a:lvl1pPr>
              <a:defRPr sz="5400" b="1">
                <a:solidFill>
                  <a:schemeClr val="bg1"/>
                </a:solidFill>
                <a:latin typeface="EB Garamond" pitchFamily="2" charset="0"/>
                <a:ea typeface="EB Garamond" pitchFamily="2" charset="0"/>
                <a:cs typeface="EB Garamon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320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11F298-84A2-A324-3D15-1DEA3DC18A75}"/>
              </a:ext>
            </a:extLst>
          </p:cNvPr>
          <p:cNvSpPr/>
          <p:nvPr userDrawn="1"/>
        </p:nvSpPr>
        <p:spPr>
          <a:xfrm>
            <a:off x="0" y="228600"/>
            <a:ext cx="12192000" cy="6136404"/>
          </a:xfrm>
          <a:prstGeom prst="rect">
            <a:avLst/>
          </a:prstGeom>
          <a:gradFill>
            <a:gsLst>
              <a:gs pos="100000">
                <a:srgbClr val="0A2240"/>
              </a:gs>
              <a:gs pos="0">
                <a:srgbClr val="20549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F8BE0-8BF2-89CA-C1F6-471A26546B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24114" y="396370"/>
            <a:ext cx="10744200" cy="675818"/>
          </a:xfrm>
          <a:prstGeom prst="rect">
            <a:avLst/>
          </a:prstGeom>
        </p:spPr>
        <p:txBody>
          <a:bodyPr lIns="0"/>
          <a:lstStyle>
            <a:lvl1pPr>
              <a:defRPr sz="4000" b="1">
                <a:solidFill>
                  <a:schemeClr val="bg1"/>
                </a:solidFill>
                <a:latin typeface="EB Garamond" pitchFamily="2" charset="0"/>
                <a:ea typeface="EB Garamond" pitchFamily="2" charset="0"/>
                <a:cs typeface="EB Garamon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8002A1-3CA9-1D70-D29D-D3219DC7D0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/>
          </p:nvPr>
        </p:nvSpPr>
        <p:spPr>
          <a:xfrm>
            <a:off x="609600" y="1690688"/>
            <a:ext cx="5245100" cy="4397375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228600" indent="-228600">
              <a:buClr>
                <a:srgbClr val="A6E5F3"/>
              </a:buClr>
              <a:defRPr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688975" indent="-228600">
              <a:buClr>
                <a:srgbClr val="A6E5F3"/>
              </a:buCl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39825" indent="-228600">
              <a:buClr>
                <a:srgbClr val="A6E5F3"/>
              </a:buCl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A3B62E-BDFB-7C6E-0F55-85EE1C0D2E4F}"/>
              </a:ext>
            </a:extLst>
          </p:cNvPr>
          <p:cNvCxnSpPr>
            <a:cxnSpLocks/>
          </p:cNvCxnSpPr>
          <p:nvPr userDrawn="1"/>
        </p:nvCxnSpPr>
        <p:spPr>
          <a:xfrm>
            <a:off x="0" y="6365004"/>
            <a:ext cx="12192000" cy="0"/>
          </a:xfrm>
          <a:prstGeom prst="line">
            <a:avLst/>
          </a:prstGeom>
          <a:ln w="12700">
            <a:solidFill>
              <a:srgbClr val="205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9661DE9D-58AC-D4D8-EABA-F1C56C2E9D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>
          <a:xfrm>
            <a:off x="6108700" y="1690688"/>
            <a:ext cx="5245100" cy="4397375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228600" indent="-228600">
              <a:buClr>
                <a:srgbClr val="A6E5F3"/>
              </a:buClr>
              <a:defRPr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688975" indent="-228600">
              <a:buClr>
                <a:srgbClr val="A6E5F3"/>
              </a:buCl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39825" indent="-228600">
              <a:buClr>
                <a:srgbClr val="A6E5F3"/>
              </a:buCl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703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11F298-84A2-A324-3D15-1DEA3DC18A75}"/>
              </a:ext>
            </a:extLst>
          </p:cNvPr>
          <p:cNvSpPr/>
          <p:nvPr userDrawn="1"/>
        </p:nvSpPr>
        <p:spPr>
          <a:xfrm>
            <a:off x="0" y="228600"/>
            <a:ext cx="12192000" cy="6136404"/>
          </a:xfrm>
          <a:prstGeom prst="rect">
            <a:avLst/>
          </a:prstGeom>
          <a:gradFill>
            <a:gsLst>
              <a:gs pos="100000">
                <a:srgbClr val="0A2240"/>
              </a:gs>
              <a:gs pos="0">
                <a:srgbClr val="20549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F8BE0-8BF2-89CA-C1F6-471A26546B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24114" y="396370"/>
            <a:ext cx="10744200" cy="675818"/>
          </a:xfrm>
          <a:prstGeom prst="rect">
            <a:avLst/>
          </a:prstGeom>
        </p:spPr>
        <p:txBody>
          <a:bodyPr lIns="0"/>
          <a:lstStyle>
            <a:lvl1pPr>
              <a:defRPr sz="4000" b="1">
                <a:solidFill>
                  <a:schemeClr val="bg1"/>
                </a:solidFill>
                <a:latin typeface="EB Garamond" pitchFamily="2" charset="0"/>
                <a:ea typeface="EB Garamond" pitchFamily="2" charset="0"/>
                <a:cs typeface="EB Garamon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8002A1-3CA9-1D70-D29D-D3219DC7D0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/>
          </p:nvPr>
        </p:nvSpPr>
        <p:spPr>
          <a:xfrm>
            <a:off x="609600" y="1690688"/>
            <a:ext cx="3325091" cy="4397375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228600" indent="-228600">
              <a:buClr>
                <a:srgbClr val="A6E5F3"/>
              </a:buClr>
              <a:defRPr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688975" indent="-228600">
              <a:buClr>
                <a:srgbClr val="A6E5F3"/>
              </a:buCl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39825" indent="-228600">
              <a:buClr>
                <a:srgbClr val="A6E5F3"/>
              </a:buCl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A3B62E-BDFB-7C6E-0F55-85EE1C0D2E4F}"/>
              </a:ext>
            </a:extLst>
          </p:cNvPr>
          <p:cNvCxnSpPr>
            <a:cxnSpLocks/>
          </p:cNvCxnSpPr>
          <p:nvPr userDrawn="1"/>
        </p:nvCxnSpPr>
        <p:spPr>
          <a:xfrm>
            <a:off x="0" y="6365004"/>
            <a:ext cx="12192000" cy="0"/>
          </a:xfrm>
          <a:prstGeom prst="line">
            <a:avLst/>
          </a:prstGeom>
          <a:ln w="12700">
            <a:solidFill>
              <a:srgbClr val="205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9661DE9D-58AC-D4D8-EABA-F1C56C2E9D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>
          <a:xfrm>
            <a:off x="4319154" y="1690688"/>
            <a:ext cx="3325091" cy="4397375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228600" indent="-228600">
              <a:buClr>
                <a:srgbClr val="A6E5F3"/>
              </a:buClr>
              <a:defRPr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688975" indent="-228600">
              <a:buClr>
                <a:srgbClr val="A6E5F3"/>
              </a:buCl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39825" indent="-228600">
              <a:buClr>
                <a:srgbClr val="A6E5F3"/>
              </a:buCl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367A9D7-8F30-9176-C132-0C9A2847AE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>
          <a:xfrm>
            <a:off x="8028709" y="1690688"/>
            <a:ext cx="3325091" cy="4397375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228600" indent="-228600">
              <a:buClr>
                <a:srgbClr val="A6E5F3"/>
              </a:buClr>
              <a:defRPr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688975" indent="-228600">
              <a:buClr>
                <a:srgbClr val="A6E5F3"/>
              </a:buCl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39825" indent="-228600">
              <a:buClr>
                <a:srgbClr val="A6E5F3"/>
              </a:buCl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1"/>
            <a:r>
              <a:rPr lang="en-US"/>
              <a:t>Fourth level</a:t>
            </a:r>
          </a:p>
          <a:p>
            <a:pPr lvl="2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375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AB78405-41E7-573C-3F39-100D55AED896}"/>
              </a:ext>
            </a:extLst>
          </p:cNvPr>
          <p:cNvSpPr/>
          <p:nvPr userDrawn="1"/>
        </p:nvSpPr>
        <p:spPr>
          <a:xfrm>
            <a:off x="0" y="6365003"/>
            <a:ext cx="12192000" cy="492997"/>
          </a:xfrm>
          <a:prstGeom prst="rect">
            <a:avLst/>
          </a:prstGeom>
          <a:solidFill>
            <a:srgbClr val="0A22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C3F5126-BB37-D9AE-3411-B7DE6313DA17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758" y="6422567"/>
            <a:ext cx="2187870" cy="4030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0295EC-CEBA-03BB-F194-3745482C0BDC}"/>
              </a:ext>
            </a:extLst>
          </p:cNvPr>
          <p:cNvSpPr txBox="1"/>
          <p:nvPr userDrawn="1"/>
        </p:nvSpPr>
        <p:spPr>
          <a:xfrm>
            <a:off x="8327136" y="-3393"/>
            <a:ext cx="36669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>
                <a:solidFill>
                  <a:srgbClr val="0A2342"/>
                </a:solidFill>
                <a:latin typeface="EB Garamond" pitchFamily="2" charset="0"/>
                <a:ea typeface="EB Garamond" pitchFamily="2" charset="0"/>
                <a:cs typeface="EB Garamond" pitchFamily="2" charset="0"/>
              </a:rPr>
              <a:t>DIRECTORATE </a:t>
            </a:r>
            <a:r>
              <a:rPr lang="en-US" sz="1000" b="0" i="1">
                <a:solidFill>
                  <a:srgbClr val="0A2342"/>
                </a:solidFill>
                <a:latin typeface="EB Garamond" pitchFamily="2" charset="0"/>
                <a:ea typeface="EB Garamond" pitchFamily="2" charset="0"/>
                <a:cs typeface="EB Garamond" pitchFamily="2" charset="0"/>
              </a:rPr>
              <a:t>of</a:t>
            </a:r>
            <a:r>
              <a:rPr lang="en-US" sz="1000" b="0">
                <a:solidFill>
                  <a:srgbClr val="0A2342"/>
                </a:solidFill>
                <a:latin typeface="EB Garamond" pitchFamily="2" charset="0"/>
                <a:ea typeface="EB Garamond" pitchFamily="2" charset="0"/>
                <a:cs typeface="EB Garamond" pitchFamily="2" charset="0"/>
              </a:rPr>
              <a:t>  CYBER &amp; TECHNOLOGY SECURITY</a:t>
            </a:r>
          </a:p>
        </p:txBody>
      </p:sp>
    </p:spTree>
    <p:extLst>
      <p:ext uri="{BB962C8B-B14F-4D97-AF65-F5344CB8AC3E}">
        <p14:creationId xmlns:p14="http://schemas.microsoft.com/office/powerpoint/2010/main" val="344102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92" r:id="rId2"/>
    <p:sldLayoutId id="2147483690" r:id="rId3"/>
    <p:sldLayoutId id="2147483679" r:id="rId4"/>
    <p:sldLayoutId id="2147483693" r:id="rId5"/>
    <p:sldLayoutId id="2147483650" r:id="rId6"/>
    <p:sldLayoutId id="2147483667" r:id="rId7"/>
    <p:sldLayoutId id="2147483694" r:id="rId8"/>
    <p:sldLayoutId id="2147483695" r:id="rId9"/>
    <p:sldLayoutId id="2147483681" r:id="rId10"/>
    <p:sldLayoutId id="2147483683" r:id="rId11"/>
    <p:sldLayoutId id="2147483687" r:id="rId12"/>
    <p:sldLayoutId id="2147483651" r:id="rId13"/>
    <p:sldLayoutId id="2147483673" r:id="rId14"/>
    <p:sldLayoutId id="2147483677" r:id="rId15"/>
    <p:sldLayoutId id="2147483678" r:id="rId16"/>
    <p:sldLayoutId id="2147483674" r:id="rId17"/>
    <p:sldLayoutId id="2147483676" r:id="rId18"/>
    <p:sldLayoutId id="214748366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985FF-11CE-B5FD-8462-23B6DA1AC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A9606-502E-E409-043C-5F453C1EB2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642938" y="3128963"/>
            <a:ext cx="9286875" cy="2387600"/>
          </a:xfrm>
        </p:spPr>
        <p:txBody>
          <a:bodyPr/>
          <a:lstStyle/>
          <a:p>
            <a:r>
              <a:rPr lang="en-US">
                <a:latin typeface="EB Garamond"/>
                <a:ea typeface="EB Garamond"/>
              </a:rPr>
              <a:t>Beyond the Breach</a:t>
            </a:r>
            <a:br>
              <a:rPr lang="en-US">
                <a:latin typeface="EB Garamond"/>
                <a:ea typeface="EB Garamond"/>
              </a:rPr>
            </a:br>
            <a:r>
              <a:rPr lang="en-US" sz="4800">
                <a:latin typeface="EB Garamond"/>
                <a:ea typeface="EB Garamond"/>
              </a:rPr>
              <a:t>What Diplomatic Targets Reveal About Financial Sector Risks</a:t>
            </a:r>
            <a:endParaRPr lang="en-US" sz="48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9197B9-9F20-16AD-BA42-F06B9AD340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half" idx="2"/>
          </p:nvPr>
        </p:nvSpPr>
        <p:spPr>
          <a:xfrm>
            <a:off x="3530530" y="6003635"/>
            <a:ext cx="2861509" cy="278855"/>
          </a:xfrm>
        </p:spPr>
        <p:txBody>
          <a:bodyPr lIns="0" tIns="45720" rIns="0" bIns="45720" anchor="ctr">
            <a:noAutofit/>
          </a:bodyPr>
          <a:lstStyle/>
          <a:p>
            <a:r>
              <a:rPr lang="en-US">
                <a:latin typeface="Calibri"/>
                <a:ea typeface="Open Sans"/>
                <a:cs typeface="Calibri"/>
              </a:rPr>
              <a:t>UNCLASSIFIED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CF715D-1FF4-9E7B-5C02-8C5954BFFAFE}"/>
              </a:ext>
            </a:extLst>
          </p:cNvPr>
          <p:cNvSpPr/>
          <p:nvPr/>
        </p:nvSpPr>
        <p:spPr>
          <a:xfrm>
            <a:off x="482470" y="5921260"/>
            <a:ext cx="6623538" cy="718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BF3DE0-9546-6F27-7317-440EEF12DA15}"/>
              </a:ext>
            </a:extLst>
          </p:cNvPr>
          <p:cNvSpPr txBox="1"/>
          <p:nvPr/>
        </p:nvSpPr>
        <p:spPr>
          <a:xfrm>
            <a:off x="641728" y="6023007"/>
            <a:ext cx="776653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  <a:latin typeface="EB Garamond"/>
                <a:ea typeface="Calibri"/>
                <a:cs typeface="Calibri"/>
              </a:rPr>
              <a:t>Deputy Assistant Secretary </a:t>
            </a:r>
            <a:r>
              <a:rPr lang="en-US" sz="2800" b="1" err="1">
                <a:solidFill>
                  <a:schemeClr val="accent1"/>
                </a:solidFill>
                <a:latin typeface="EB Garamond"/>
                <a:ea typeface="Calibri"/>
                <a:cs typeface="Calibri"/>
              </a:rPr>
              <a:t>Gharun</a:t>
            </a:r>
            <a:r>
              <a:rPr lang="en-US" sz="2800" b="1">
                <a:solidFill>
                  <a:schemeClr val="accent1"/>
                </a:solidFill>
                <a:latin typeface="EB Garamond"/>
                <a:ea typeface="Calibri"/>
                <a:cs typeface="Calibri"/>
              </a:rPr>
              <a:t> Lacy</a:t>
            </a:r>
          </a:p>
        </p:txBody>
      </p:sp>
    </p:spTree>
    <p:extLst>
      <p:ext uri="{BB962C8B-B14F-4D97-AF65-F5344CB8AC3E}">
        <p14:creationId xmlns:p14="http://schemas.microsoft.com/office/powerpoint/2010/main" val="4978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60C8F-2E70-B8FA-FECE-DF759B3F5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82AF8C-7AF6-0660-3F95-62375A187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299700" cy="950925"/>
          </a:xfrm>
        </p:spPr>
        <p:txBody>
          <a:bodyPr lIns="0" tIns="45720" rIns="0" bIns="45720" anchor="ctr" anchorCtr="0"/>
          <a:lstStyle/>
          <a:p>
            <a:r>
              <a:rPr lang="en-US">
                <a:latin typeface="EB Garamond"/>
                <a:ea typeface="Open Sans"/>
                <a:cs typeface="Calibri"/>
              </a:rPr>
              <a:t>Diplomatic Threat Environment</a:t>
            </a:r>
            <a:endParaRPr lang="en-US">
              <a:latin typeface="EB Garamond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39475-21B1-013B-A9D0-6EFAB9BC32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7062" y="1401456"/>
            <a:ext cx="2727959" cy="2166196"/>
          </a:xfrm>
        </p:spPr>
        <p:txBody>
          <a:bodyPr vert="horz" lIns="0" tIns="45720" rIns="91440" bIns="45720" rtlCol="0" anchor="ctr">
            <a:noAutofit/>
          </a:bodyPr>
          <a:lstStyle/>
          <a:p>
            <a:pPr lvl="1"/>
            <a:r>
              <a:rPr lang="en-US" sz="6000" b="1">
                <a:solidFill>
                  <a:schemeClr val="accent1"/>
                </a:solidFill>
                <a:latin typeface="Garamond"/>
                <a:ea typeface="Calibri"/>
                <a:cs typeface="Calibri"/>
              </a:rPr>
              <a:t>77,000</a:t>
            </a:r>
            <a:r>
              <a:rPr lang="en-US" sz="6000">
                <a:solidFill>
                  <a:schemeClr val="accent1"/>
                </a:solidFill>
                <a:latin typeface="Garamond"/>
                <a:ea typeface="Calibri"/>
                <a:cs typeface="Calibri"/>
              </a:rPr>
              <a:t>+</a:t>
            </a:r>
            <a:br>
              <a:rPr lang="en-US" sz="2800">
                <a:latin typeface="Calibri"/>
                <a:ea typeface="Calibri"/>
                <a:cs typeface="Calibri"/>
              </a:rPr>
            </a:br>
            <a:r>
              <a:rPr lang="en-US" sz="2800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personnel</a:t>
            </a:r>
            <a:endParaRPr lang="en-US" sz="1400">
              <a:solidFill>
                <a:schemeClr val="accent1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42329D3-8241-6AEA-3E02-E0C25D56A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69" t="526" r="23066" b="8179"/>
          <a:stretch>
            <a:fillRect/>
          </a:stretch>
        </p:blipFill>
        <p:spPr>
          <a:xfrm>
            <a:off x="609599" y="1480435"/>
            <a:ext cx="5151120" cy="42863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1C38F4-DCC8-5436-CB84-D823D434C931}"/>
              </a:ext>
            </a:extLst>
          </p:cNvPr>
          <p:cNvSpPr txBox="1"/>
          <p:nvPr/>
        </p:nvSpPr>
        <p:spPr>
          <a:xfrm>
            <a:off x="9009890" y="1295303"/>
            <a:ext cx="2749294" cy="230672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lvl="1"/>
            <a:r>
              <a:rPr lang="en-US" sz="6000" b="1" dirty="0">
                <a:solidFill>
                  <a:schemeClr val="accent1"/>
                </a:solidFill>
                <a:latin typeface="Garamond" panose="02020404030301010803" pitchFamily="18" charset="0"/>
                <a:ea typeface="Calibri"/>
                <a:cs typeface="Calibri"/>
              </a:rPr>
              <a:t>270+</a:t>
            </a:r>
            <a:r>
              <a:rPr lang="en-US" sz="2800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 </a:t>
            </a:r>
            <a:br>
              <a:rPr lang="en-US" sz="2800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</a:br>
            <a:r>
              <a:rPr lang="en-US" sz="2800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global locations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807E87-8A75-0379-420F-EEE8EE8FD861}"/>
              </a:ext>
            </a:extLst>
          </p:cNvPr>
          <p:cNvSpPr txBox="1"/>
          <p:nvPr/>
        </p:nvSpPr>
        <p:spPr>
          <a:xfrm>
            <a:off x="6224017" y="3606276"/>
            <a:ext cx="2737104" cy="225091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lvl="1"/>
            <a:r>
              <a:rPr lang="en-US" sz="2800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Nation-state adversaries = </a:t>
            </a:r>
            <a:r>
              <a:rPr lang="en-US" sz="28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baseline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A31057-5142-7743-E6CF-367D67A0C3C4}"/>
              </a:ext>
            </a:extLst>
          </p:cNvPr>
          <p:cNvSpPr txBox="1"/>
          <p:nvPr/>
        </p:nvSpPr>
        <p:spPr>
          <a:xfrm>
            <a:off x="9015985" y="3610518"/>
            <a:ext cx="2737105" cy="225091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lvl="1"/>
            <a:r>
              <a:rPr lang="en-US" sz="2800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Breach is </a:t>
            </a:r>
            <a:r>
              <a:rPr lang="en-US" sz="28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inevitable</a:t>
            </a:r>
            <a:endParaRPr lang="en-US" sz="2800" b="1" i="1" dirty="0">
              <a:solidFill>
                <a:schemeClr val="accent1"/>
              </a:solidFill>
              <a:ea typeface="Calibri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E58DEF-02E1-560D-CF25-29A4A1F8B61A}"/>
              </a:ext>
            </a:extLst>
          </p:cNvPr>
          <p:cNvCxnSpPr>
            <a:cxnSpLocks/>
          </p:cNvCxnSpPr>
          <p:nvPr/>
        </p:nvCxnSpPr>
        <p:spPr>
          <a:xfrm>
            <a:off x="6096000" y="3589085"/>
            <a:ext cx="5480304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2EE834-16CD-3895-6D20-0FED5197ED4A}"/>
              </a:ext>
            </a:extLst>
          </p:cNvPr>
          <p:cNvCxnSpPr>
            <a:cxnSpLocks/>
          </p:cNvCxnSpPr>
          <p:nvPr/>
        </p:nvCxnSpPr>
        <p:spPr>
          <a:xfrm>
            <a:off x="8836152" y="1316736"/>
            <a:ext cx="0" cy="4544698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644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17E9E-69F1-1167-1DB7-D86667152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18F2FD-EDB5-9E89-AEFF-C6EF30FFF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45720" rIns="91440" bIns="45720" anchor="ctr"/>
          <a:lstStyle/>
          <a:p>
            <a:r>
              <a:rPr lang="en-US">
                <a:latin typeface="EB Garamond"/>
                <a:ea typeface="EB Garamond"/>
              </a:rPr>
              <a:t>What Diplomatic Targets See First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B4DAB89-FE10-7191-C6BD-B901306DCFCD}"/>
              </a:ext>
            </a:extLst>
          </p:cNvPr>
          <p:cNvSpPr txBox="1">
            <a:spLocks/>
          </p:cNvSpPr>
          <p:nvPr/>
        </p:nvSpPr>
        <p:spPr>
          <a:xfrm>
            <a:off x="2174206" y="2406851"/>
            <a:ext cx="3419242" cy="96224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b="1">
                <a:solidFill>
                  <a:srgbClr val="FFFFFF"/>
                </a:solidFill>
              </a:rPr>
              <a:t>Identity compromise before disruption</a:t>
            </a:r>
            <a:endParaRPr lang="en-US" b="1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FD0729B-B06C-F69F-0ABA-521657C22A98}"/>
              </a:ext>
            </a:extLst>
          </p:cNvPr>
          <p:cNvSpPr txBox="1">
            <a:spLocks/>
          </p:cNvSpPr>
          <p:nvPr/>
        </p:nvSpPr>
        <p:spPr>
          <a:xfrm>
            <a:off x="7474292" y="2401901"/>
            <a:ext cx="3419242" cy="96224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b="1">
                <a:solidFill>
                  <a:srgbClr val="FFFFFF"/>
                </a:solidFill>
              </a:rPr>
              <a:t>Vendor exploitation before public breach </a:t>
            </a:r>
            <a:endParaRPr lang="en-US" b="1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593E399-DC72-0C95-B0D9-D527BDC9E445}"/>
              </a:ext>
            </a:extLst>
          </p:cNvPr>
          <p:cNvSpPr txBox="1">
            <a:spLocks/>
          </p:cNvSpPr>
          <p:nvPr/>
        </p:nvSpPr>
        <p:spPr>
          <a:xfrm>
            <a:off x="2174206" y="4102536"/>
            <a:ext cx="3419242" cy="96224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b="1">
                <a:solidFill>
                  <a:srgbClr val="FFFFFF"/>
                </a:solidFill>
              </a:rPr>
              <a:t>Information operations layered onto cyber </a:t>
            </a:r>
            <a:endParaRPr lang="en-US" b="1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987AF33-CB8F-E987-B109-40CCFC62FF02}"/>
              </a:ext>
            </a:extLst>
          </p:cNvPr>
          <p:cNvSpPr txBox="1">
            <a:spLocks/>
          </p:cNvSpPr>
          <p:nvPr/>
        </p:nvSpPr>
        <p:spPr>
          <a:xfrm>
            <a:off x="7474292" y="4102536"/>
            <a:ext cx="3419242" cy="96224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b="1">
                <a:solidFill>
                  <a:srgbClr val="FFFFFF"/>
                </a:solidFill>
              </a:rPr>
              <a:t>Human behavior remains most reliable entry point</a:t>
            </a:r>
            <a:endParaRPr lang="en-US" b="1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A9D11A0-B666-0D42-7DAD-25DCDC94635E}"/>
              </a:ext>
            </a:extLst>
          </p:cNvPr>
          <p:cNvSpPr/>
          <p:nvPr/>
        </p:nvSpPr>
        <p:spPr>
          <a:xfrm>
            <a:off x="609599" y="2192482"/>
            <a:ext cx="1395449" cy="13954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C544EEC-9104-21E2-D28D-27FA2E840259}"/>
              </a:ext>
            </a:extLst>
          </p:cNvPr>
          <p:cNvSpPr/>
          <p:nvPr/>
        </p:nvSpPr>
        <p:spPr>
          <a:xfrm>
            <a:off x="609598" y="3885932"/>
            <a:ext cx="1395449" cy="13954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39C12DD-EBE0-008C-13B9-937AFAB68E5B}"/>
              </a:ext>
            </a:extLst>
          </p:cNvPr>
          <p:cNvSpPr/>
          <p:nvPr/>
        </p:nvSpPr>
        <p:spPr>
          <a:xfrm>
            <a:off x="5900829" y="2192482"/>
            <a:ext cx="1395449" cy="13954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FE0215-A400-B7C4-96C1-236A6B498CE5}"/>
              </a:ext>
            </a:extLst>
          </p:cNvPr>
          <p:cNvSpPr/>
          <p:nvPr/>
        </p:nvSpPr>
        <p:spPr>
          <a:xfrm>
            <a:off x="5900828" y="3885932"/>
            <a:ext cx="1395449" cy="13954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F396CD7-E6AA-584E-A268-8A36CE53C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1216" y="2423744"/>
            <a:ext cx="957688" cy="88244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6B2D929-A268-6255-5DCC-DF5EF4A0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3586" y="4038686"/>
            <a:ext cx="1089940" cy="108994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F583DD9-C847-EFBE-D368-1847EE6C4C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59093" y="4197070"/>
            <a:ext cx="878917" cy="87477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2CEDF27-BE8A-499B-BB06-042C3CEE79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61796" y="2328858"/>
            <a:ext cx="909806" cy="108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8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C0C21-138F-0171-1555-8022B9ED3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C6282FB-2668-7B4A-07A9-96C2727972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09600" y="228600"/>
            <a:ext cx="10299700" cy="950925"/>
          </a:xfrm>
          <a:prstGeom prst="rect">
            <a:avLst/>
          </a:prstGeom>
        </p:spPr>
        <p:txBody>
          <a:bodyPr lIns="0" tIns="45720" rIns="0" bIns="45720" anchor="ctr" anchorCtr="0"/>
          <a:lstStyle/>
          <a:p>
            <a:r>
              <a:rPr lang="en-US">
                <a:latin typeface="EB Garamond"/>
                <a:ea typeface="EB Garamond"/>
              </a:rPr>
              <a:t>Converging Targeting Patterns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5569E-D6EF-88CD-3E5F-00C66B1241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" y="3803903"/>
            <a:ext cx="4565904" cy="2405166"/>
          </a:xfrm>
        </p:spPr>
        <p:txBody>
          <a:bodyPr lIns="0" tIns="45720" rIns="91440" bIns="45720" anchor="t"/>
          <a:lstStyle/>
          <a:p>
            <a:r>
              <a:rPr lang="en-US" sz="3600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Long-Dwell Access </a:t>
            </a:r>
            <a:br>
              <a:rPr lang="en-US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</a:br>
            <a:r>
              <a:rPr lang="en-US" b="0" i="1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PRC Parallel</a:t>
            </a:r>
            <a:endParaRPr lang="en-US" b="0" i="1" dirty="0">
              <a:solidFill>
                <a:schemeClr val="accent1"/>
              </a:solidFill>
              <a:ea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Cross-sector recon</a:t>
            </a:r>
            <a:endParaRPr lang="en-US" sz="2000" b="0" dirty="0">
              <a:solidFill>
                <a:schemeClr val="tx1"/>
              </a:solidFill>
              <a:ea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Strategic insight gathering</a:t>
            </a:r>
            <a:endParaRPr lang="en-US" sz="2000" b="0" dirty="0">
              <a:solidFill>
                <a:schemeClr val="tx1"/>
              </a:solidFill>
              <a:ea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Cloud and vendor pivoting</a:t>
            </a:r>
            <a:endParaRPr lang="en-US" sz="2000" b="0" dirty="0">
              <a:solidFill>
                <a:schemeClr val="tx1"/>
              </a:solidFill>
              <a:ea typeface="Calibri"/>
            </a:endParaRPr>
          </a:p>
          <a:p>
            <a:pPr marL="285750" indent="-285750">
              <a:buFont typeface="Arial"/>
              <a:buChar char="•"/>
            </a:pPr>
            <a:endParaRPr lang="en-US" sz="2000" b="0" dirty="0">
              <a:solidFill>
                <a:schemeClr val="tx1"/>
              </a:solidFill>
              <a:ea typeface="Calibri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BDFA05-05DF-C8E3-E427-A9F62AA7F7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38264" y="3803903"/>
            <a:ext cx="4644138" cy="2405167"/>
          </a:xfrm>
          <a:prstGeom prst="rect">
            <a:avLst/>
          </a:prstGeom>
        </p:spPr>
        <p:txBody>
          <a:bodyPr lIns="0" tIns="45720" rIns="91440" bIns="45720" anchor="t"/>
          <a:lstStyle/>
          <a:p>
            <a:r>
              <a:rPr lang="en-US" sz="3600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Speed and Disruption </a:t>
            </a:r>
            <a:br>
              <a:rPr lang="en-US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</a:br>
            <a:r>
              <a:rPr lang="en-US" b="0" i="1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Russian Parallel</a:t>
            </a:r>
            <a:endParaRPr lang="en-US" b="0" i="1" dirty="0">
              <a:solidFill>
                <a:schemeClr val="accent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Rapid exploitation</a:t>
            </a:r>
            <a:endParaRPr lang="en-US" sz="20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Infrastructure reuse</a:t>
            </a:r>
          </a:p>
          <a:p>
            <a:pPr marL="285750" indent="-285750">
              <a:buFont typeface="Arial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Narrative amplification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D6A4EE7-CFB7-6023-4850-0AD3E75A2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5285" y="1482280"/>
            <a:ext cx="1986518" cy="198651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171FC94-5C7C-B1D2-0BE1-0D33B1EA5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73753" y="1588752"/>
            <a:ext cx="1805925" cy="180592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26B0327-19C7-F6BB-16CD-21C2B88C7D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01579" y="2002868"/>
            <a:ext cx="584563" cy="111937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C71F32B-E442-123E-6A51-86AC84B61A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87308" y="2139539"/>
            <a:ext cx="582473" cy="69927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92A358-15B6-148D-1C28-DA23F4166B93}"/>
              </a:ext>
            </a:extLst>
          </p:cNvPr>
          <p:cNvCxnSpPr>
            <a:cxnSpLocks/>
          </p:cNvCxnSpPr>
          <p:nvPr/>
        </p:nvCxnSpPr>
        <p:spPr>
          <a:xfrm>
            <a:off x="609599" y="3739895"/>
            <a:ext cx="4565904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3D8D3C9-9893-4A53-164B-091420A53D60}"/>
              </a:ext>
            </a:extLst>
          </p:cNvPr>
          <p:cNvCxnSpPr>
            <a:cxnSpLocks/>
          </p:cNvCxnSpPr>
          <p:nvPr/>
        </p:nvCxnSpPr>
        <p:spPr>
          <a:xfrm>
            <a:off x="6938264" y="3739895"/>
            <a:ext cx="4565904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322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0E2CCE9-4836-FE9F-0BED-D78D2D4729B5}"/>
              </a:ext>
            </a:extLst>
          </p:cNvPr>
          <p:cNvSpPr/>
          <p:nvPr/>
        </p:nvSpPr>
        <p:spPr>
          <a:xfrm>
            <a:off x="609600" y="1455738"/>
            <a:ext cx="4876800" cy="45894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2801636-042E-21B8-DF36-FA4BD467B6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09600" y="228600"/>
            <a:ext cx="10299700" cy="950925"/>
          </a:xfrm>
          <a:prstGeom prst="rect">
            <a:avLst/>
          </a:prstGeom>
        </p:spPr>
        <p:txBody>
          <a:bodyPr lIns="0" tIns="45720" rIns="0" bIns="45720" anchor="ctr" anchorCtr="0"/>
          <a:lstStyle/>
          <a:p>
            <a:r>
              <a:rPr lang="en-US">
                <a:latin typeface="EB Garamond"/>
                <a:ea typeface="EB Garamond"/>
              </a:rPr>
              <a:t>Operating During Active Compromise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8B19F-8907-7E5A-133D-02D4C5F944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2590" y="1606297"/>
            <a:ext cx="3035300" cy="1176250"/>
          </a:xfrm>
        </p:spPr>
        <p:txBody>
          <a:bodyPr lIns="0" tIns="45720" rIns="91440" bIns="45720" anchor="t"/>
          <a:lstStyle/>
          <a:p>
            <a:r>
              <a:rPr lang="en-US" sz="3600">
                <a:latin typeface="Calibri"/>
                <a:ea typeface="Calibri"/>
                <a:cs typeface="Calibri"/>
              </a:rPr>
              <a:t>What Matters in the First 24 Hours</a:t>
            </a:r>
            <a:endParaRPr lang="en-US" sz="3600"/>
          </a:p>
          <a:p>
            <a:pPr lvl="1" algn="ctr"/>
            <a:endParaRPr lang="en-US" sz="3200">
              <a:ea typeface="Calibri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DDE862A-80F4-7679-4B68-10BA1FDA85D9}"/>
              </a:ext>
            </a:extLst>
          </p:cNvPr>
          <p:cNvSpPr txBox="1">
            <a:spLocks/>
          </p:cNvSpPr>
          <p:nvPr/>
        </p:nvSpPr>
        <p:spPr>
          <a:xfrm>
            <a:off x="6590627" y="1737222"/>
            <a:ext cx="3926093" cy="4572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b="1">
                <a:solidFill>
                  <a:srgbClr val="205493"/>
                </a:solidFill>
              </a:rPr>
              <a:t>Clarity of authority</a:t>
            </a:r>
            <a:endParaRPr lang="en-US" b="1">
              <a:solidFill>
                <a:srgbClr val="205493"/>
              </a:solidFill>
              <a:ea typeface="Calibri" panose="020F0502020204030204"/>
              <a:cs typeface="Calibri" panose="020F0502020204030204"/>
            </a:endParaRPr>
          </a:p>
          <a:p>
            <a:pPr lvl="1"/>
            <a:endParaRPr lang="en-US" sz="2000">
              <a:solidFill>
                <a:srgbClr val="205493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E6F0F21-8CB1-A48B-69EB-BB0BF7F95358}"/>
              </a:ext>
            </a:extLst>
          </p:cNvPr>
          <p:cNvSpPr txBox="1">
            <a:spLocks/>
          </p:cNvSpPr>
          <p:nvPr/>
        </p:nvSpPr>
        <p:spPr>
          <a:xfrm>
            <a:off x="6590627" y="2640608"/>
            <a:ext cx="4062994" cy="4572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b="1">
                <a:solidFill>
                  <a:srgbClr val="205493"/>
                </a:solidFill>
              </a:rPr>
              <a:t>Controlled information flow</a:t>
            </a:r>
            <a:endParaRPr lang="en-US"/>
          </a:p>
          <a:p>
            <a:pPr lvl="1"/>
            <a:endParaRPr lang="en-US" sz="2000">
              <a:solidFill>
                <a:srgbClr val="205493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DF9D065-CCB8-EB3E-3667-6ED42ED81F6C}"/>
              </a:ext>
            </a:extLst>
          </p:cNvPr>
          <p:cNvSpPr txBox="1">
            <a:spLocks/>
          </p:cNvSpPr>
          <p:nvPr/>
        </p:nvSpPr>
        <p:spPr>
          <a:xfrm>
            <a:off x="6590627" y="3543994"/>
            <a:ext cx="4371868" cy="4572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b="1">
                <a:solidFill>
                  <a:srgbClr val="205493"/>
                </a:solidFill>
              </a:rPr>
              <a:t>Vendor accountability</a:t>
            </a:r>
            <a:endParaRPr lang="en-US"/>
          </a:p>
          <a:p>
            <a:pPr lvl="1"/>
            <a:endParaRPr lang="en-US" sz="2000">
              <a:solidFill>
                <a:srgbClr val="205493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D88AE89-0189-6A6A-7753-0E3A80EB849D}"/>
              </a:ext>
            </a:extLst>
          </p:cNvPr>
          <p:cNvSpPr txBox="1">
            <a:spLocks/>
          </p:cNvSpPr>
          <p:nvPr/>
        </p:nvSpPr>
        <p:spPr>
          <a:xfrm>
            <a:off x="6590627" y="4447380"/>
            <a:ext cx="5238342" cy="4572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b="1">
                <a:solidFill>
                  <a:srgbClr val="205493"/>
                </a:solidFill>
              </a:rPr>
              <a:t>Rapid detection + decisive containment</a:t>
            </a:r>
            <a:endParaRPr lang="en-US"/>
          </a:p>
          <a:p>
            <a:pPr lvl="1"/>
            <a:endParaRPr lang="en-US" sz="2000">
              <a:solidFill>
                <a:srgbClr val="205493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44C69B9-5B72-0842-E29E-EC6B8A070E5B}"/>
              </a:ext>
            </a:extLst>
          </p:cNvPr>
          <p:cNvSpPr txBox="1">
            <a:spLocks/>
          </p:cNvSpPr>
          <p:nvPr/>
        </p:nvSpPr>
        <p:spPr>
          <a:xfrm>
            <a:off x="6590627" y="5350768"/>
            <a:ext cx="5537873" cy="4572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b="1">
                <a:solidFill>
                  <a:srgbClr val="205493"/>
                </a:solidFill>
                <a:ea typeface="Calibri"/>
                <a:cs typeface="Calibri"/>
              </a:rPr>
              <a:t>Calibrating executive and board confidence in real time</a:t>
            </a:r>
          </a:p>
          <a:p>
            <a:pPr lvl="1"/>
            <a:endParaRPr lang="en-US" sz="2000">
              <a:solidFill>
                <a:srgbClr val="205493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C9032AF-1BE5-1DF6-3127-F51A989A4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20933" y="2938389"/>
            <a:ext cx="2967695" cy="285691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A609646-F9A4-015D-06A2-89C40CA94B77}"/>
              </a:ext>
            </a:extLst>
          </p:cNvPr>
          <p:cNvSpPr/>
          <p:nvPr/>
        </p:nvSpPr>
        <p:spPr>
          <a:xfrm>
            <a:off x="6002379" y="1714845"/>
            <a:ext cx="469902" cy="4699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C008467-C36C-3564-6841-3E316D809A93}"/>
              </a:ext>
            </a:extLst>
          </p:cNvPr>
          <p:cNvSpPr/>
          <p:nvPr/>
        </p:nvSpPr>
        <p:spPr>
          <a:xfrm>
            <a:off x="6002379" y="2606829"/>
            <a:ext cx="469902" cy="4699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A3C74CD-0E16-091A-403C-1A2788F11680}"/>
              </a:ext>
            </a:extLst>
          </p:cNvPr>
          <p:cNvSpPr/>
          <p:nvPr/>
        </p:nvSpPr>
        <p:spPr>
          <a:xfrm>
            <a:off x="6002379" y="3513633"/>
            <a:ext cx="469902" cy="4699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0C53F2B-096C-AC90-FF50-D584F075D0D0}"/>
              </a:ext>
            </a:extLst>
          </p:cNvPr>
          <p:cNvSpPr/>
          <p:nvPr/>
        </p:nvSpPr>
        <p:spPr>
          <a:xfrm>
            <a:off x="6002379" y="4431401"/>
            <a:ext cx="469902" cy="4699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40182A-0DA1-1338-2311-DDF118A2747F}"/>
              </a:ext>
            </a:extLst>
          </p:cNvPr>
          <p:cNvSpPr/>
          <p:nvPr/>
        </p:nvSpPr>
        <p:spPr>
          <a:xfrm>
            <a:off x="6002379" y="5323769"/>
            <a:ext cx="469902" cy="4699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3FC1BF2-07CD-8646-EF0B-08DDFAEC5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3530" y="1769141"/>
            <a:ext cx="358050" cy="35805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DC78754A-C21E-821C-263A-DFB34408A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60097" y="2706597"/>
            <a:ext cx="339516" cy="267875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58DE256A-F102-C355-9970-BB9C121B6B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03534" y="3612622"/>
            <a:ext cx="267592" cy="297325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7C9B8072-52F7-1798-01AD-E1459AC75D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96455" y="4516317"/>
            <a:ext cx="281750" cy="27467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2D947964-C7C0-541B-8ACD-C8641682D3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28057" y="5403618"/>
            <a:ext cx="240690" cy="31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92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13DD6-DF6B-8CB6-F45D-2D374EA56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CB1BD7-C631-8947-FA88-DED067EEA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45720" rIns="91440" bIns="45720" anchor="ctr"/>
          <a:lstStyle/>
          <a:p>
            <a:r>
              <a:rPr lang="en-US" sz="4400">
                <a:latin typeface="EB Garamond"/>
                <a:ea typeface="EB Garamond"/>
              </a:rPr>
              <a:t>What Financial Institutions Should Borrow</a:t>
            </a:r>
            <a:endParaRPr lang="en-US" sz="440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AC4A05B-457D-AC8A-CB7E-DEE55F930F87}"/>
              </a:ext>
            </a:extLst>
          </p:cNvPr>
          <p:cNvSpPr txBox="1">
            <a:spLocks/>
          </p:cNvSpPr>
          <p:nvPr/>
        </p:nvSpPr>
        <p:spPr>
          <a:xfrm>
            <a:off x="609599" y="4176045"/>
            <a:ext cx="2286000" cy="96224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000" b="1">
                <a:solidFill>
                  <a:srgbClr val="FFFFFF"/>
                </a:solidFill>
              </a:rPr>
              <a:t>Rehearse continuity, not just response</a:t>
            </a:r>
            <a:endParaRPr lang="en-US" sz="2000"/>
          </a:p>
          <a:p>
            <a:pPr lvl="1"/>
            <a:endParaRPr lang="en-US" sz="1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E8AA868-AE9D-9B6E-E174-E32F643F63A9}"/>
              </a:ext>
            </a:extLst>
          </p:cNvPr>
          <p:cNvSpPr txBox="1">
            <a:spLocks/>
          </p:cNvSpPr>
          <p:nvPr/>
        </p:nvSpPr>
        <p:spPr>
          <a:xfrm>
            <a:off x="3505200" y="4176045"/>
            <a:ext cx="2286000" cy="96224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000" b="1" dirty="0">
                <a:solidFill>
                  <a:srgbClr val="FFFFFF"/>
                </a:solidFill>
              </a:rPr>
              <a:t>Instrument vendor transparency in advance</a:t>
            </a:r>
            <a:endParaRPr lang="en-US" sz="2000" dirty="0"/>
          </a:p>
          <a:p>
            <a:pPr lvl="1"/>
            <a:endParaRPr lang="en-US" sz="18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0AFF2A5-C464-63E4-EF78-2955CC99D9B2}"/>
              </a:ext>
            </a:extLst>
          </p:cNvPr>
          <p:cNvSpPr txBox="1">
            <a:spLocks/>
          </p:cNvSpPr>
          <p:nvPr/>
        </p:nvSpPr>
        <p:spPr>
          <a:xfrm>
            <a:off x="6400801" y="4176045"/>
            <a:ext cx="2286000" cy="96224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000" b="1">
                <a:solidFill>
                  <a:srgbClr val="FFFFFF"/>
                </a:solidFill>
              </a:rPr>
              <a:t>Incentivize human-layer reporting</a:t>
            </a:r>
            <a:endParaRPr lang="en-US" sz="2000"/>
          </a:p>
          <a:p>
            <a:pPr lvl="1"/>
            <a:endParaRPr lang="en-US" sz="1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65DEAEA-6C1E-4BD2-2058-AA21AA2D3795}"/>
              </a:ext>
            </a:extLst>
          </p:cNvPr>
          <p:cNvSpPr txBox="1">
            <a:spLocks/>
          </p:cNvSpPr>
          <p:nvPr/>
        </p:nvSpPr>
        <p:spPr>
          <a:xfrm>
            <a:off x="9296401" y="4176045"/>
            <a:ext cx="2286000" cy="96224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000" b="1">
                <a:solidFill>
                  <a:srgbClr val="FFFFFF"/>
                </a:solidFill>
              </a:rPr>
              <a:t>Measure time-to-confidence – not just time-to-detect</a:t>
            </a:r>
            <a:endParaRPr lang="en-US" sz="2000"/>
          </a:p>
          <a:p>
            <a:pPr lvl="1"/>
            <a:endParaRPr lang="en-US" sz="1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Plus Sign 1">
            <a:extLst>
              <a:ext uri="{FF2B5EF4-FFF2-40B4-BE49-F238E27FC236}">
                <a16:creationId xmlns:a16="http://schemas.microsoft.com/office/drawing/2014/main" id="{67846B49-6FE8-554D-BFC3-257B46C8E818}"/>
              </a:ext>
            </a:extLst>
          </p:cNvPr>
          <p:cNvSpPr/>
          <p:nvPr/>
        </p:nvSpPr>
        <p:spPr>
          <a:xfrm>
            <a:off x="609599" y="2110452"/>
            <a:ext cx="698501" cy="698501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us Sign 3">
            <a:extLst>
              <a:ext uri="{FF2B5EF4-FFF2-40B4-BE49-F238E27FC236}">
                <a16:creationId xmlns:a16="http://schemas.microsoft.com/office/drawing/2014/main" id="{1C1441A5-6F7F-9238-CBFD-0F6BABFBD442}"/>
              </a:ext>
            </a:extLst>
          </p:cNvPr>
          <p:cNvSpPr/>
          <p:nvPr/>
        </p:nvSpPr>
        <p:spPr>
          <a:xfrm>
            <a:off x="3505200" y="2110452"/>
            <a:ext cx="698501" cy="698501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us Sign 4">
            <a:extLst>
              <a:ext uri="{FF2B5EF4-FFF2-40B4-BE49-F238E27FC236}">
                <a16:creationId xmlns:a16="http://schemas.microsoft.com/office/drawing/2014/main" id="{BA0F114F-89D6-80AB-EABA-EC6899DBD430}"/>
              </a:ext>
            </a:extLst>
          </p:cNvPr>
          <p:cNvSpPr/>
          <p:nvPr/>
        </p:nvSpPr>
        <p:spPr>
          <a:xfrm>
            <a:off x="6400801" y="2110452"/>
            <a:ext cx="698501" cy="698501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Sign 7">
            <a:extLst>
              <a:ext uri="{FF2B5EF4-FFF2-40B4-BE49-F238E27FC236}">
                <a16:creationId xmlns:a16="http://schemas.microsoft.com/office/drawing/2014/main" id="{A1A84871-9E65-7C62-5D73-2477C3A38379}"/>
              </a:ext>
            </a:extLst>
          </p:cNvPr>
          <p:cNvSpPr/>
          <p:nvPr/>
        </p:nvSpPr>
        <p:spPr>
          <a:xfrm>
            <a:off x="9296401" y="2110452"/>
            <a:ext cx="698501" cy="698501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2D91E43-7C87-28C7-DBB5-3D92FF146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8561" y="2418395"/>
            <a:ext cx="1487129" cy="148712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7FC0602-59C3-935B-C7DB-85EF5C3B03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99302" y="2463838"/>
            <a:ext cx="1362089" cy="1378781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A8D34A17-A56A-C7A0-935A-2009D8EF65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29180" y="2748709"/>
            <a:ext cx="1656207" cy="872539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1833417D-046E-B9BC-5BA7-5759A93E6B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40552" y="2467740"/>
            <a:ext cx="1210948" cy="14507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74E6AE-B42D-A547-9B61-AC4D532B291B}"/>
              </a:ext>
            </a:extLst>
          </p:cNvPr>
          <p:cNvSpPr txBox="1"/>
          <p:nvPr/>
        </p:nvSpPr>
        <p:spPr>
          <a:xfrm>
            <a:off x="982980" y="5612151"/>
            <a:ext cx="1022604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>
                <a:solidFill>
                  <a:srgbClr val="FFFFFF"/>
                </a:solidFill>
                <a:latin typeface="Calibri"/>
              </a:rPr>
              <a:t>Time-to-confidence</a:t>
            </a:r>
            <a:r>
              <a:rPr lang="en-US" sz="2000" i="1" baseline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000" i="1" dirty="0">
                <a:solidFill>
                  <a:srgbClr val="FFFFFF"/>
                </a:solidFill>
                <a:latin typeface="Calibri"/>
              </a:rPr>
              <a:t>= How quickly leadership can make defensible decisions under uncertainty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753408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11186-3F6D-29D3-3653-615DDF4B0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0F63D4F-AA4D-2067-85CE-7E8B73D18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45720" rIns="91440" bIns="45720" anchor="ctr"/>
          <a:lstStyle/>
          <a:p>
            <a:r>
              <a:rPr lang="en-US">
                <a:latin typeface="EB Garamond"/>
                <a:ea typeface="EB Garamond"/>
              </a:rPr>
              <a:t>Leadership Takeaways</a:t>
            </a:r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29987E6-45F5-5975-41AC-672C10486646}"/>
              </a:ext>
            </a:extLst>
          </p:cNvPr>
          <p:cNvGrpSpPr/>
          <p:nvPr/>
        </p:nvGrpSpPr>
        <p:grpSpPr>
          <a:xfrm>
            <a:off x="609599" y="1667689"/>
            <a:ext cx="3457829" cy="4370618"/>
            <a:chOff x="609599" y="1667689"/>
            <a:chExt cx="3457829" cy="437061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32EEF7A-52A8-683E-C8DD-B4ADDD83BC30}"/>
                </a:ext>
              </a:extLst>
            </p:cNvPr>
            <p:cNvSpPr/>
            <p:nvPr/>
          </p:nvSpPr>
          <p:spPr>
            <a:xfrm>
              <a:off x="609599" y="1667689"/>
              <a:ext cx="3457829" cy="43706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Placeholder 3">
              <a:extLst>
                <a:ext uri="{FF2B5EF4-FFF2-40B4-BE49-F238E27FC236}">
                  <a16:creationId xmlns:a16="http://schemas.microsoft.com/office/drawing/2014/main" id="{1229D91E-2724-D50A-4434-90B0B08DA4CE}"/>
                </a:ext>
              </a:extLst>
            </p:cNvPr>
            <p:cNvSpPr txBox="1">
              <a:spLocks/>
            </p:cNvSpPr>
            <p:nvPr/>
          </p:nvSpPr>
          <p:spPr>
            <a:xfrm>
              <a:off x="727381" y="1734918"/>
              <a:ext cx="3113057" cy="1034126"/>
            </a:xfrm>
            <a:prstGeom prst="rect">
              <a:avLst/>
            </a:prstGeom>
          </p:spPr>
          <p:txBody>
            <a:bodyPr vert="horz" lIns="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buNone/>
              </a:pPr>
              <a:r>
                <a:rPr lang="en-US" b="1">
                  <a:solidFill>
                    <a:srgbClr val="FFFFFF"/>
                  </a:solidFill>
                </a:rPr>
                <a:t>Most organizations do not fail because they lack tools. They fail because </a:t>
              </a:r>
              <a:r>
                <a:rPr lang="en-US" b="1">
                  <a:solidFill>
                    <a:schemeClr val="accent3"/>
                  </a:solidFill>
                </a:rPr>
                <a:t>lack of discipline </a:t>
              </a:r>
              <a:r>
                <a:rPr lang="en-US" b="1">
                  <a:solidFill>
                    <a:srgbClr val="FFFFFF"/>
                  </a:solidFill>
                </a:rPr>
                <a:t>in process creates unclear authority.</a:t>
              </a:r>
              <a:endParaRPr lang="en-US" b="1">
                <a:solidFill>
                  <a:srgbClr val="FFFFFF"/>
                </a:solidFill>
                <a:ea typeface="Calibri"/>
                <a:cs typeface="Calibri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5E3002-0035-CDF1-D541-F0B0C0FFFC08}"/>
                </a:ext>
              </a:extLst>
            </p:cNvPr>
            <p:cNvSpPr/>
            <p:nvPr/>
          </p:nvSpPr>
          <p:spPr>
            <a:xfrm>
              <a:off x="2444989" y="4440560"/>
              <a:ext cx="1395449" cy="1395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D153F139-464B-FD43-FBCF-83B35209A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21911" y="4717482"/>
              <a:ext cx="841605" cy="841605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C927576-2146-091B-E9AB-BA5FDC6F07F2}"/>
              </a:ext>
            </a:extLst>
          </p:cNvPr>
          <p:cNvGrpSpPr/>
          <p:nvPr/>
        </p:nvGrpSpPr>
        <p:grpSpPr>
          <a:xfrm>
            <a:off x="4359717" y="1667689"/>
            <a:ext cx="3457829" cy="4370618"/>
            <a:chOff x="4359717" y="1667689"/>
            <a:chExt cx="3457829" cy="437061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9E16AF-C7FC-658E-9EEF-2C31B6F62F97}"/>
                </a:ext>
              </a:extLst>
            </p:cNvPr>
            <p:cNvSpPr/>
            <p:nvPr/>
          </p:nvSpPr>
          <p:spPr>
            <a:xfrm>
              <a:off x="4359717" y="1667689"/>
              <a:ext cx="3457829" cy="43706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 Placeholder 3">
              <a:extLst>
                <a:ext uri="{FF2B5EF4-FFF2-40B4-BE49-F238E27FC236}">
                  <a16:creationId xmlns:a16="http://schemas.microsoft.com/office/drawing/2014/main" id="{512C9DEF-6A1A-7F91-E531-052D545251B5}"/>
                </a:ext>
              </a:extLst>
            </p:cNvPr>
            <p:cNvSpPr txBox="1">
              <a:spLocks/>
            </p:cNvSpPr>
            <p:nvPr/>
          </p:nvSpPr>
          <p:spPr>
            <a:xfrm>
              <a:off x="4492237" y="1734918"/>
              <a:ext cx="3127763" cy="1062882"/>
            </a:xfrm>
            <a:prstGeom prst="rect">
              <a:avLst/>
            </a:prstGeom>
          </p:spPr>
          <p:txBody>
            <a:bodyPr vert="horz" lIns="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buNone/>
              </a:pPr>
              <a:r>
                <a:rPr lang="en-US" b="1">
                  <a:solidFill>
                    <a:srgbClr val="FFFFFF"/>
                  </a:solidFill>
                </a:rPr>
                <a:t>In aggressive environments, breach is inevitable. You will be targeted. </a:t>
              </a:r>
              <a:r>
                <a:rPr lang="en-US" b="1">
                  <a:solidFill>
                    <a:schemeClr val="accent3"/>
                  </a:solidFill>
                </a:rPr>
                <a:t>Can you operate credibly while compromised?</a:t>
              </a:r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94E4DB3-A3BF-BC64-B345-09EB8CA3FEC0}"/>
                </a:ext>
              </a:extLst>
            </p:cNvPr>
            <p:cNvSpPr/>
            <p:nvPr/>
          </p:nvSpPr>
          <p:spPr>
            <a:xfrm>
              <a:off x="6208579" y="4440560"/>
              <a:ext cx="1395449" cy="1395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7971598A-9C5A-359B-6E0E-2724E4025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47652" y="4579632"/>
              <a:ext cx="1117302" cy="1117302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C18A9F-0D0E-3843-CC94-1979808653E1}"/>
              </a:ext>
            </a:extLst>
          </p:cNvPr>
          <p:cNvGrpSpPr/>
          <p:nvPr/>
        </p:nvGrpSpPr>
        <p:grpSpPr>
          <a:xfrm>
            <a:off x="8109834" y="1667689"/>
            <a:ext cx="3457829" cy="4370618"/>
            <a:chOff x="8109834" y="1667689"/>
            <a:chExt cx="3457829" cy="437061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BECC01-15E3-4C53-3C80-13E91FE5198D}"/>
                </a:ext>
              </a:extLst>
            </p:cNvPr>
            <p:cNvSpPr/>
            <p:nvPr/>
          </p:nvSpPr>
          <p:spPr>
            <a:xfrm>
              <a:off x="8109834" y="1667689"/>
              <a:ext cx="3457829" cy="43706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 Placeholder 3">
              <a:extLst>
                <a:ext uri="{FF2B5EF4-FFF2-40B4-BE49-F238E27FC236}">
                  <a16:creationId xmlns:a16="http://schemas.microsoft.com/office/drawing/2014/main" id="{62344583-6FCD-1B0A-220B-3CF2C3B3DA8E}"/>
                </a:ext>
              </a:extLst>
            </p:cNvPr>
            <p:cNvSpPr txBox="1">
              <a:spLocks/>
            </p:cNvSpPr>
            <p:nvPr/>
          </p:nvSpPr>
          <p:spPr>
            <a:xfrm>
              <a:off x="8242355" y="1734918"/>
              <a:ext cx="3008742" cy="2457484"/>
            </a:xfrm>
            <a:prstGeom prst="rect">
              <a:avLst/>
            </a:prstGeom>
          </p:spPr>
          <p:txBody>
            <a:bodyPr vert="horz" lIns="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buNone/>
              </a:pPr>
              <a:r>
                <a:rPr lang="en-US" b="1">
                  <a:solidFill>
                    <a:schemeClr val="accent3"/>
                  </a:solidFill>
                </a:rPr>
                <a:t>Resilience</a:t>
              </a:r>
              <a:r>
                <a:rPr lang="en-US" b="1">
                  <a:solidFill>
                    <a:srgbClr val="FFFFFF"/>
                  </a:solidFill>
                </a:rPr>
                <a:t> is not the absence of breach. </a:t>
              </a:r>
            </a:p>
            <a:p>
              <a:pPr marL="0" lvl="1" indent="0">
                <a:buNone/>
              </a:pPr>
              <a:endParaRPr lang="en-US" sz="1100" b="1">
                <a:solidFill>
                  <a:srgbClr val="FFFFFF"/>
                </a:solidFill>
                <a:ea typeface="Calibri"/>
                <a:cs typeface="Calibri"/>
              </a:endParaRPr>
            </a:p>
            <a:p>
              <a:pPr marL="0" lvl="1" indent="0">
                <a:buNone/>
              </a:pPr>
              <a:r>
                <a:rPr lang="en-US" b="1">
                  <a:solidFill>
                    <a:srgbClr val="FFFFFF"/>
                  </a:solidFill>
                  <a:ea typeface="Calibri"/>
                  <a:cs typeface="Calibri"/>
                </a:rPr>
                <a:t>It is the preservation of composure, confidence and </a:t>
              </a:r>
              <a:r>
                <a:rPr lang="en-US" b="1">
                  <a:solidFill>
                    <a:schemeClr val="accent3"/>
                  </a:solidFill>
                  <a:ea typeface="Calibri"/>
                  <a:cs typeface="Calibri"/>
                </a:rPr>
                <a:t>trust.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FA3D3AB-61B4-5942-D8F9-574027109AEF}"/>
                </a:ext>
              </a:extLst>
            </p:cNvPr>
            <p:cNvSpPr/>
            <p:nvPr/>
          </p:nvSpPr>
          <p:spPr>
            <a:xfrm>
              <a:off x="9961664" y="4440559"/>
              <a:ext cx="1395449" cy="1395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E35BBC6B-81A6-D695-44BC-B6CAA7C07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167071" y="4601249"/>
              <a:ext cx="984635" cy="968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5834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A74CB-0B99-7B20-91CA-A8F427257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D623EE-CD26-5A53-0D62-E63DD2035A5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3769" y="2609531"/>
            <a:ext cx="10443410" cy="1107996"/>
          </a:xfrm>
          <a:prstGeom prst="rect">
            <a:avLst/>
          </a:prstGeom>
          <a:noFill/>
        </p:spPr>
        <p:txBody>
          <a:bodyPr wrap="square" lIns="0">
            <a:noAutofit/>
          </a:bodyPr>
          <a:lstStyle/>
          <a:p>
            <a:pPr algn="ctr"/>
            <a:r>
              <a:rPr lang="en-US" sz="6600" b="1" i="0" u="none" strike="noStrike">
                <a:solidFill>
                  <a:schemeClr val="bg1"/>
                </a:solidFill>
                <a:effectLst/>
                <a:latin typeface="EB Garamond" pitchFamily="2" charset="0"/>
                <a:ea typeface="EB Garamond" pitchFamily="2" charset="0"/>
                <a:cs typeface="EB Garamond" pitchFamily="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56278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TS">
      <a:dk1>
        <a:srgbClr val="000000"/>
      </a:dk1>
      <a:lt1>
        <a:srgbClr val="FFFFFF"/>
      </a:lt1>
      <a:dk2>
        <a:srgbClr val="002C57"/>
      </a:dk2>
      <a:lt2>
        <a:srgbClr val="E4E5E6"/>
      </a:lt2>
      <a:accent1>
        <a:srgbClr val="205493"/>
      </a:accent1>
      <a:accent2>
        <a:srgbClr val="3474DA"/>
      </a:accent2>
      <a:accent3>
        <a:srgbClr val="A6E5F3"/>
      </a:accent3>
      <a:accent4>
        <a:srgbClr val="F9C642"/>
      </a:accent4>
      <a:accent5>
        <a:srgbClr val="4CC0DF"/>
      </a:accent5>
      <a:accent6>
        <a:srgbClr val="DD7533"/>
      </a:accent6>
      <a:hlink>
        <a:srgbClr val="205493"/>
      </a:hlink>
      <a:folHlink>
        <a:srgbClr val="3474D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nboardingBrief_2024" id="{720C6F11-B8AC-4BDA-9619-2EA0B6A46AE1}" vid="{EDCB1427-5658-4A44-AC5A-425F7818EB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B0583796CE8A479C1516D4E9DEC640" ma:contentTypeVersion="16" ma:contentTypeDescription="Create a new document." ma:contentTypeScope="" ma:versionID="507a2f0c35871cb4e4461677e2b5314d">
  <xsd:schema xmlns:xsd="http://www.w3.org/2001/XMLSchema" xmlns:xs="http://www.w3.org/2001/XMLSchema" xmlns:p="http://schemas.microsoft.com/office/2006/metadata/properties" xmlns:ns2="9e4fbd20-1c4b-445c-9868-40e9a57e1e72" xmlns:ns3="fd231854-4efb-4f22-b8c5-b64b9090bb77" targetNamespace="http://schemas.microsoft.com/office/2006/metadata/properties" ma:root="true" ma:fieldsID="f71563a223c193e4241adca6e99cd419" ns2:_="" ns3:_="">
    <xsd:import namespace="9e4fbd20-1c4b-445c-9868-40e9a57e1e72"/>
    <xsd:import namespace="fd231854-4efb-4f22-b8c5-b64b9090bb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fbd20-1c4b-445c-9868-40e9a57e1e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0c4236b-c3ef-4727-9e6d-e99ea6badd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31854-4efb-4f22-b8c5-b64b9090bb7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6b20b96-c3e4-4d04-a414-ae34b5fc7823}" ma:internalName="TaxCatchAll" ma:showField="CatchAllData" ma:web="fd231854-4efb-4f22-b8c5-b64b9090b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4fbd20-1c4b-445c-9868-40e9a57e1e72">
      <Terms xmlns="http://schemas.microsoft.com/office/infopath/2007/PartnerControls"/>
    </lcf76f155ced4ddcb4097134ff3c332f>
    <TaxCatchAll xmlns="fd231854-4efb-4f22-b8c5-b64b9090bb7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F8D485-A080-463C-A027-C41341F676DD}">
  <ds:schemaRefs>
    <ds:schemaRef ds:uri="9e4fbd20-1c4b-445c-9868-40e9a57e1e72"/>
    <ds:schemaRef ds:uri="fd231854-4efb-4f22-b8c5-b64b9090bb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43E253E-88E7-4877-9179-30B4ECFD6D2E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fd231854-4efb-4f22-b8c5-b64b9090bb77"/>
    <ds:schemaRef ds:uri="http://purl.org/dc/terms/"/>
    <ds:schemaRef ds:uri="http://schemas.openxmlformats.org/package/2006/metadata/core-properties"/>
    <ds:schemaRef ds:uri="9e4fbd20-1c4b-445c-9868-40e9a57e1e72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5462E2-B3A2-4543-BABA-60EC8E1828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1129</Words>
  <Application>Microsoft Office PowerPoint</Application>
  <PresentationFormat>Widescreen</PresentationFormat>
  <Paragraphs>124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EB Garamond</vt:lpstr>
      <vt:lpstr>Garamond</vt:lpstr>
      <vt:lpstr>Times New Roman</vt:lpstr>
      <vt:lpstr>Office Theme</vt:lpstr>
      <vt:lpstr>Beyond the Breach What Diplomatic Targets Reveal About Financial Sector Risks</vt:lpstr>
      <vt:lpstr>Diplomatic Threat Environment</vt:lpstr>
      <vt:lpstr>What Diplomatic Targets See First</vt:lpstr>
      <vt:lpstr>Converging Targeting Patterns</vt:lpstr>
      <vt:lpstr>Operating During Active Compromise</vt:lpstr>
      <vt:lpstr>What Financial Institutions Should Borrow</vt:lpstr>
      <vt:lpstr>Leadership Takeaways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Cunningham, Jessica W</cp:lastModifiedBy>
  <cp:revision>2</cp:revision>
  <dcterms:created xsi:type="dcterms:W3CDTF">2026-02-19T14:05:46Z</dcterms:created>
  <dcterms:modified xsi:type="dcterms:W3CDTF">2026-02-23T18:38:25Z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0x0101007BB0583796CE8A479C1516D4E9DEC640</vt:lpwstr>
  </property>
  <property fmtid="{D5CDD505-2E9C-101B-9397-08002B2CF9AE}" pid="3" name="MSIP_Label_1665d9ee-429a-4d5f-97cc-cfb56e044a6e_Enabled">
    <vt:lpwstr>true</vt:lpwstr>
  </property>
  <property fmtid="{D5CDD505-2E9C-101B-9397-08002B2CF9AE}" pid="4" name="MSIP_Label_1665d9ee-429a-4d5f-97cc-cfb56e044a6e_SetDate">
    <vt:lpwstr>2026-02-19T14:05:56Z</vt:lpwstr>
  </property>
  <property fmtid="{D5CDD505-2E9C-101B-9397-08002B2CF9AE}" pid="5" name="MSIP_Label_1665d9ee-429a-4d5f-97cc-cfb56e044a6e_Method">
    <vt:lpwstr>Privileged</vt:lpwstr>
  </property>
  <property fmtid="{D5CDD505-2E9C-101B-9397-08002B2CF9AE}" pid="6" name="MSIP_Label_1665d9ee-429a-4d5f-97cc-cfb56e044a6e_Name">
    <vt:lpwstr>1665d9ee-429a-4d5f-97cc-cfb56e044a6e</vt:lpwstr>
  </property>
  <property fmtid="{D5CDD505-2E9C-101B-9397-08002B2CF9AE}" pid="7" name="MSIP_Label_1665d9ee-429a-4d5f-97cc-cfb56e044a6e_SiteId">
    <vt:lpwstr>66cf5074-5afe-48d1-a691-a12b2121f44b</vt:lpwstr>
  </property>
  <property fmtid="{D5CDD505-2E9C-101B-9397-08002B2CF9AE}" pid="8" name="MSIP_Label_1665d9ee-429a-4d5f-97cc-cfb56e044a6e_ActionId">
    <vt:lpwstr>08f9afec-7d4d-4de8-abb7-b0ddf908455e</vt:lpwstr>
  </property>
  <property fmtid="{D5CDD505-2E9C-101B-9397-08002B2CF9AE}" pid="9" name="MSIP_Label_1665d9ee-429a-4d5f-97cc-cfb56e044a6e_ContentBits">
    <vt:lpwstr>0</vt:lpwstr>
  </property>
  <property fmtid="{D5CDD505-2E9C-101B-9397-08002B2CF9AE}" pid="10" name="MSIP_Label_1665d9ee-429a-4d5f-97cc-cfb56e044a6e_Tag">
    <vt:lpwstr>10, 0, 1, 2</vt:lpwstr>
  </property>
  <property fmtid="{D5CDD505-2E9C-101B-9397-08002B2CF9AE}" pid="11" name="MediaServiceImageTags">
    <vt:lpwstr/>
  </property>
</Properties>
</file>